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6" r:id="rId2"/>
    <p:sldId id="257" r:id="rId3"/>
    <p:sldId id="258" r:id="rId4"/>
    <p:sldId id="268" r:id="rId5"/>
    <p:sldId id="269" r:id="rId6"/>
    <p:sldId id="259" r:id="rId7"/>
    <p:sldId id="270" r:id="rId8"/>
    <p:sldId id="271" r:id="rId9"/>
    <p:sldId id="272" r:id="rId10"/>
    <p:sldId id="273" r:id="rId11"/>
    <p:sldId id="274" r:id="rId12"/>
    <p:sldId id="275" r:id="rId13"/>
    <p:sldId id="276" r:id="rId14"/>
    <p:sldId id="277" r:id="rId15"/>
    <p:sldId id="278" r:id="rId16"/>
    <p:sldId id="279"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67" autoAdjust="0"/>
    <p:restoredTop sz="85885" autoAdjust="0"/>
  </p:normalViewPr>
  <p:slideViewPr>
    <p:cSldViewPr>
      <p:cViewPr>
        <p:scale>
          <a:sx n="90" d="100"/>
          <a:sy n="90" d="100"/>
        </p:scale>
        <p:origin x="1440" y="102"/>
      </p:cViewPr>
      <p:guideLst>
        <p:guide orient="horz" pos="2160"/>
        <p:guide pos="2880"/>
      </p:guideLst>
    </p:cSldViewPr>
  </p:slideViewPr>
  <p:notesTextViewPr>
    <p:cViewPr>
      <p:scale>
        <a:sx n="100" d="100"/>
        <a:sy n="100" d="100"/>
      </p:scale>
      <p:origin x="0" y="0"/>
    </p:cViewPr>
  </p:notesTextViewPr>
  <p:notesViewPr>
    <p:cSldViewPr>
      <p:cViewPr varScale="1">
        <p:scale>
          <a:sx n="99" d="100"/>
          <a:sy n="99" d="100"/>
        </p:scale>
        <p:origin x="4272"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9FBF35-D604-3247-8F14-DE363E84DD2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90BEA1E-A0E4-FD41-8A9E-D239540D603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9140DC-7307-6940-9821-3E5B4D608C07}" type="datetimeFigureOut">
              <a:rPr lang="en-US" smtClean="0"/>
              <a:t>12/9/2019</a:t>
            </a:fld>
            <a:endParaRPr lang="en-US"/>
          </a:p>
        </p:txBody>
      </p:sp>
      <p:sp>
        <p:nvSpPr>
          <p:cNvPr id="4" name="Footer Placeholder 3">
            <a:extLst>
              <a:ext uri="{FF2B5EF4-FFF2-40B4-BE49-F238E27FC236}">
                <a16:creationId xmlns:a16="http://schemas.microsoft.com/office/drawing/2014/main" id="{B84587AD-72B8-FF46-BD55-5DBD92BD240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4CC678F-4AEF-0F48-AD90-578991B1F17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BABF54C-42E7-B544-A99D-9691AF2E1856}" type="slidenum">
              <a:rPr lang="en-US" smtClean="0"/>
              <a:t>‹#›</a:t>
            </a:fld>
            <a:endParaRPr lang="en-US"/>
          </a:p>
        </p:txBody>
      </p:sp>
    </p:spTree>
    <p:extLst>
      <p:ext uri="{BB962C8B-B14F-4D97-AF65-F5344CB8AC3E}">
        <p14:creationId xmlns:p14="http://schemas.microsoft.com/office/powerpoint/2010/main" val="4210207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12/9/2019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Renata </a:t>
            </a:r>
            <a:r>
              <a:rPr lang="en-US" dirty="0" err="1"/>
              <a:t>Sedmakova</a:t>
            </a:r>
            <a:r>
              <a:rPr lang="en-US" dirty="0"/>
              <a:t> / </a:t>
            </a:r>
            <a:r>
              <a:rPr lang="en-US" dirty="0" err="1"/>
              <a:t>Shutterstock.com</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The Apostles’ Creed </a:t>
            </a:r>
            <a:r>
              <a:rPr lang="en-US" sz="1200" i="1" kern="1200" dirty="0">
                <a:solidFill>
                  <a:schemeClr val="tx1"/>
                </a:solidFill>
                <a:effectLst/>
                <a:latin typeface="+mn-lt"/>
                <a:ea typeface="+mn-ea"/>
                <a:cs typeface="+mn-cs"/>
              </a:rPr>
              <a:t>and</a:t>
            </a:r>
            <a:r>
              <a:rPr lang="en-US" sz="1200" kern="1200" dirty="0">
                <a:solidFill>
                  <a:schemeClr val="tx1"/>
                </a:solidFill>
                <a:effectLst/>
                <a:latin typeface="+mn-lt"/>
                <a:ea typeface="+mn-ea"/>
                <a:cs typeface="+mn-cs"/>
              </a:rPr>
              <a:t> Nicene Creed </a:t>
            </a:r>
            <a:r>
              <a:rPr lang="en-US" sz="1200" i="1" kern="1200" dirty="0">
                <a:solidFill>
                  <a:schemeClr val="tx1"/>
                </a:solidFill>
                <a:effectLst/>
                <a:latin typeface="+mn-lt"/>
                <a:ea typeface="+mn-ea"/>
                <a:cs typeface="+mn-cs"/>
              </a:rPr>
              <a:t>both</a:t>
            </a:r>
            <a:r>
              <a:rPr lang="en-US" sz="1200" kern="1200" dirty="0">
                <a:solidFill>
                  <a:schemeClr val="tx1"/>
                </a:solidFill>
                <a:effectLst/>
                <a:latin typeface="+mn-lt"/>
                <a:ea typeface="+mn-ea"/>
                <a:cs typeface="+mn-cs"/>
              </a:rPr>
              <a:t> profess belief in resurrection of the body. If you have time, explain the imagery used in this slide. The image is a section from Michelangelo’s </a:t>
            </a:r>
            <a:r>
              <a:rPr lang="en-US" sz="1200" i="1" kern="1200" dirty="0">
                <a:solidFill>
                  <a:schemeClr val="tx1"/>
                </a:solidFill>
                <a:effectLst/>
                <a:latin typeface="+mn-lt"/>
                <a:ea typeface="+mn-ea"/>
                <a:cs typeface="+mn-cs"/>
              </a:rPr>
              <a:t>Last Judgment</a:t>
            </a:r>
            <a:r>
              <a:rPr lang="en-US" sz="1200" kern="1200" dirty="0">
                <a:solidFill>
                  <a:schemeClr val="tx1"/>
                </a:solidFill>
                <a:effectLst/>
                <a:latin typeface="+mn-lt"/>
                <a:ea typeface="+mn-ea"/>
                <a:cs typeface="+mn-cs"/>
              </a:rPr>
              <a:t> in the Sistine Chapel, Vatican City, depicting the bodily resurrection of the dead. Jesus’ Resurrection assures us that we will be reunited with our bodies and will rise from the dead at the end of time.</a:t>
            </a:r>
            <a:endParaRPr lang="en-US" dirty="0">
              <a:effectLst/>
            </a:endParaRPr>
          </a:p>
        </p:txBody>
      </p:sp>
      <p:sp>
        <p:nvSpPr>
          <p:cNvPr id="4" name="Slide Number Placeholder 3"/>
          <p:cNvSpPr>
            <a:spLocks noGrp="1"/>
          </p:cNvSpPr>
          <p:nvPr>
            <p:ph type="sldNum" sz="quarter" idx="5"/>
          </p:nvPr>
        </p:nvSpPr>
        <p:spPr/>
        <p:txBody>
          <a:bodyPr/>
          <a:lstStyle/>
          <a:p>
            <a:fld id="{720DC229-7167-44B8-9A48-0708C090EF13}" type="slidenum">
              <a:rPr lang="en-US" smtClean="0"/>
              <a:pPr/>
              <a:t>10</a:t>
            </a:fld>
            <a:endParaRPr lang="en-US"/>
          </a:p>
        </p:txBody>
      </p:sp>
    </p:spTree>
    <p:extLst>
      <p:ext uri="{BB962C8B-B14F-4D97-AF65-F5344CB8AC3E}">
        <p14:creationId xmlns:p14="http://schemas.microsoft.com/office/powerpoint/2010/main" val="41719373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r>
              <a:rPr lang="en-US" dirty="0" err="1"/>
              <a:t>Benjavisa</a:t>
            </a:r>
            <a:r>
              <a:rPr lang="en-US" dirty="0"/>
              <a:t> </a:t>
            </a:r>
            <a:r>
              <a:rPr lang="en-US" dirty="0" err="1"/>
              <a:t>Ruangvaree</a:t>
            </a:r>
            <a:r>
              <a:rPr lang="en-US" dirty="0"/>
              <a:t> Art / </a:t>
            </a:r>
            <a:r>
              <a:rPr lang="en-US" dirty="0" err="1"/>
              <a:t>Shutterstock.com</a:t>
            </a:r>
            <a:endParaRPr lang="en-US" dirty="0"/>
          </a:p>
        </p:txBody>
      </p:sp>
      <p:sp>
        <p:nvSpPr>
          <p:cNvPr id="4" name="Slide Number Placeholder 3"/>
          <p:cNvSpPr>
            <a:spLocks noGrp="1"/>
          </p:cNvSpPr>
          <p:nvPr>
            <p:ph type="sldNum" sz="quarter" idx="5"/>
          </p:nvPr>
        </p:nvSpPr>
        <p:spPr/>
        <p:txBody>
          <a:bodyPr/>
          <a:lstStyle/>
          <a:p>
            <a:fld id="{720DC229-7167-44B8-9A48-0708C090EF13}" type="slidenum">
              <a:rPr lang="en-US" smtClean="0"/>
              <a:pPr/>
              <a:t>11</a:t>
            </a:fld>
            <a:endParaRPr lang="en-US"/>
          </a:p>
        </p:txBody>
      </p:sp>
    </p:spTree>
    <p:extLst>
      <p:ext uri="{BB962C8B-B14F-4D97-AF65-F5344CB8AC3E}">
        <p14:creationId xmlns:p14="http://schemas.microsoft.com/office/powerpoint/2010/main" val="16589878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r>
              <a:rPr lang="en-US" dirty="0" err="1"/>
              <a:t>Benjavisa</a:t>
            </a:r>
            <a:r>
              <a:rPr lang="en-US" dirty="0"/>
              <a:t> </a:t>
            </a:r>
            <a:r>
              <a:rPr lang="en-US" dirty="0" err="1"/>
              <a:t>Ruangvaree</a:t>
            </a:r>
            <a:r>
              <a:rPr lang="en-US" dirty="0"/>
              <a:t> Art / </a:t>
            </a:r>
            <a:r>
              <a:rPr lang="en-US" dirty="0" err="1"/>
              <a:t>Shutterstock.com</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Emphasize that the concept of “life after death” was a relatively new belief and was not yet accepted by all the Jewish people. Gentile beliefs were heavily influenced by Greek culture. This Greek belief is called dualism, extends from Gnosticism, and has been a heretical belief that the Church has battled for centuries. Unfortunately, it still exists today, seen in body hatred, body shaming, and any attitude or action that treats the body as an object. </a:t>
            </a:r>
            <a:endParaRPr lang="en-US" dirty="0">
              <a:effectLst/>
            </a:endParaRPr>
          </a:p>
        </p:txBody>
      </p:sp>
      <p:sp>
        <p:nvSpPr>
          <p:cNvPr id="4" name="Slide Number Placeholder 3"/>
          <p:cNvSpPr>
            <a:spLocks noGrp="1"/>
          </p:cNvSpPr>
          <p:nvPr>
            <p:ph type="sldNum" sz="quarter" idx="5"/>
          </p:nvPr>
        </p:nvSpPr>
        <p:spPr/>
        <p:txBody>
          <a:bodyPr/>
          <a:lstStyle/>
          <a:p>
            <a:fld id="{720DC229-7167-44B8-9A48-0708C090EF13}" type="slidenum">
              <a:rPr lang="en-US" smtClean="0"/>
              <a:pPr/>
              <a:t>12</a:t>
            </a:fld>
            <a:endParaRPr lang="en-US"/>
          </a:p>
        </p:txBody>
      </p:sp>
    </p:spTree>
    <p:extLst>
      <p:ext uri="{BB962C8B-B14F-4D97-AF65-F5344CB8AC3E}">
        <p14:creationId xmlns:p14="http://schemas.microsoft.com/office/powerpoint/2010/main" val="24833065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MIA Studio / </a:t>
            </a:r>
            <a:r>
              <a:rPr lang="en-US" dirty="0" err="1"/>
              <a:t>Shutterstock.com</a:t>
            </a:r>
            <a:endParaRPr lang="en-US" dirty="0"/>
          </a:p>
        </p:txBody>
      </p:sp>
      <p:sp>
        <p:nvSpPr>
          <p:cNvPr id="4" name="Slide Number Placeholder 3"/>
          <p:cNvSpPr>
            <a:spLocks noGrp="1"/>
          </p:cNvSpPr>
          <p:nvPr>
            <p:ph type="sldNum" sz="quarter" idx="5"/>
          </p:nvPr>
        </p:nvSpPr>
        <p:spPr/>
        <p:txBody>
          <a:bodyPr/>
          <a:lstStyle/>
          <a:p>
            <a:fld id="{720DC229-7167-44B8-9A48-0708C090EF13}" type="slidenum">
              <a:rPr lang="en-US" smtClean="0"/>
              <a:pPr/>
              <a:t>13</a:t>
            </a:fld>
            <a:endParaRPr lang="en-US"/>
          </a:p>
        </p:txBody>
      </p:sp>
    </p:spTree>
    <p:extLst>
      <p:ext uri="{BB962C8B-B14F-4D97-AF65-F5344CB8AC3E}">
        <p14:creationId xmlns:p14="http://schemas.microsoft.com/office/powerpoint/2010/main" val="19734951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Everett - Art / </a:t>
            </a:r>
            <a:r>
              <a:rPr lang="en-US" dirty="0" err="1"/>
              <a:t>Shutterstock.com</a:t>
            </a:r>
            <a:endParaRPr lang="en-US" dirty="0"/>
          </a:p>
        </p:txBody>
      </p:sp>
      <p:sp>
        <p:nvSpPr>
          <p:cNvPr id="4" name="Slide Number Placeholder 3"/>
          <p:cNvSpPr>
            <a:spLocks noGrp="1"/>
          </p:cNvSpPr>
          <p:nvPr>
            <p:ph type="sldNum" sz="quarter" idx="5"/>
          </p:nvPr>
        </p:nvSpPr>
        <p:spPr/>
        <p:txBody>
          <a:bodyPr/>
          <a:lstStyle/>
          <a:p>
            <a:fld id="{720DC229-7167-44B8-9A48-0708C090EF13}" type="slidenum">
              <a:rPr lang="en-US" smtClean="0"/>
              <a:pPr/>
              <a:t>14</a:t>
            </a:fld>
            <a:endParaRPr lang="en-US"/>
          </a:p>
        </p:txBody>
      </p:sp>
    </p:spTree>
    <p:extLst>
      <p:ext uri="{BB962C8B-B14F-4D97-AF65-F5344CB8AC3E}">
        <p14:creationId xmlns:p14="http://schemas.microsoft.com/office/powerpoint/2010/main" val="41936818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Images: </a:t>
            </a:r>
            <a:r>
              <a:rPr lang="en-US" dirty="0" err="1"/>
              <a:t>Shutterstock.com</a:t>
            </a:r>
            <a:r>
              <a:rPr lang="en-US" dirty="0"/>
              <a:t>; </a:t>
            </a:r>
            <a:r>
              <a:rPr lang="en-US" dirty="0" err="1"/>
              <a:t>vecteezy.com</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Draw the students’ attention to Jesus’ prayer for unity in John 17:11. </a:t>
            </a:r>
            <a:endParaRPr lang="en-US" dirty="0">
              <a:effectLst/>
            </a:endParaRPr>
          </a:p>
        </p:txBody>
      </p:sp>
      <p:sp>
        <p:nvSpPr>
          <p:cNvPr id="4" name="Slide Number Placeholder 3"/>
          <p:cNvSpPr>
            <a:spLocks noGrp="1"/>
          </p:cNvSpPr>
          <p:nvPr>
            <p:ph type="sldNum" sz="quarter" idx="5"/>
          </p:nvPr>
        </p:nvSpPr>
        <p:spPr/>
        <p:txBody>
          <a:bodyPr/>
          <a:lstStyle/>
          <a:p>
            <a:fld id="{720DC229-7167-44B8-9A48-0708C090EF13}" type="slidenum">
              <a:rPr lang="en-US" smtClean="0"/>
              <a:pPr/>
              <a:t>15</a:t>
            </a:fld>
            <a:endParaRPr lang="en-US"/>
          </a:p>
        </p:txBody>
      </p:sp>
    </p:spTree>
    <p:extLst>
      <p:ext uri="{BB962C8B-B14F-4D97-AF65-F5344CB8AC3E}">
        <p14:creationId xmlns:p14="http://schemas.microsoft.com/office/powerpoint/2010/main" val="448487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 Ricardo </a:t>
            </a:r>
            <a:r>
              <a:rPr lang="en-US" sz="1200" i="1" dirty="0" err="1">
                <a:solidFill>
                  <a:schemeClr val="bg1">
                    <a:lumMod val="65000"/>
                  </a:schemeClr>
                </a:solidFill>
              </a:rPr>
              <a:t>Reitmeyer</a:t>
            </a:r>
            <a:r>
              <a:rPr lang="en-US" sz="1200" i="1" dirty="0">
                <a:solidFill>
                  <a:schemeClr val="bg1">
                    <a:lumMod val="65000"/>
                  </a:schemeClr>
                </a:solidFill>
              </a:rPr>
              <a:t> / </a:t>
            </a:r>
            <a:r>
              <a:rPr lang="en-US" sz="1200" i="1" dirty="0" err="1">
                <a:solidFill>
                  <a:schemeClr val="bg1">
                    <a:lumMod val="65000"/>
                  </a:schemeClr>
                </a:solidFill>
              </a:rPr>
              <a:t>Shutterstock.com</a:t>
            </a:r>
            <a:endParaRPr lang="en-US" sz="1200" i="1"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a:p>
        </p:txBody>
      </p:sp>
    </p:spTree>
    <p:extLst>
      <p:ext uri="{BB962C8B-B14F-4D97-AF65-F5344CB8AC3E}">
        <p14:creationId xmlns:p14="http://schemas.microsoft.com/office/powerpoint/2010/main" val="2356326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chemeClr val="bg1">
                    <a:lumMod val="65000"/>
                  </a:schemeClr>
                </a:solidFill>
              </a:rPr>
              <a:t>© Saint Mary's Press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Using this chart, explain to the students that before diving into the power of love, it’s important to understand what power is. Emphasize that power, in and of itself, is neither good nor evil, but people can choose to use their power for good or for bad. For example, consider power from authority. Used for good: A manager assigns her employees duties that are essential for a business to run smoothly. Used for bad: A manager trains her employees to do something illegal.</a:t>
            </a:r>
            <a:endParaRPr lang="en-US" dirty="0">
              <a:effectLst/>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a:p>
        </p:txBody>
      </p:sp>
    </p:spTree>
    <p:extLst>
      <p:ext uri="{BB962C8B-B14F-4D97-AF65-F5344CB8AC3E}">
        <p14:creationId xmlns:p14="http://schemas.microsoft.com/office/powerpoint/2010/main" val="3968270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chemeClr val="bg1">
                    <a:lumMod val="65000"/>
                  </a:schemeClr>
                </a:solidFill>
              </a:rPr>
              <a:t>© Saint Mary's Press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Remind the students that Jesus’ use of power is always focused on love.</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a:p>
        </p:txBody>
      </p:sp>
    </p:spTree>
    <p:extLst>
      <p:ext uri="{BB962C8B-B14F-4D97-AF65-F5344CB8AC3E}">
        <p14:creationId xmlns:p14="http://schemas.microsoft.com/office/powerpoint/2010/main" val="7711285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Thoom</a:t>
            </a:r>
            <a:r>
              <a:rPr lang="en-US" sz="1200" dirty="0">
                <a:solidFill>
                  <a:schemeClr val="bg1">
                    <a:lumMod val="65000"/>
                  </a:schemeClr>
                </a:solidFill>
              </a:rPr>
              <a:t> / </a:t>
            </a:r>
            <a:r>
              <a:rPr lang="en-US" sz="1200" dirty="0" err="1">
                <a:solidFill>
                  <a:schemeClr val="bg1">
                    <a:lumMod val="65000"/>
                  </a:schemeClr>
                </a:solidFill>
              </a:rPr>
              <a:t>Shutterstock.com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Many of your students may share in the confusion of the early Christians. They may wonder: “How can death bring new life?” or “How can a shameful execution be Christ’s hour of glory?”</a:t>
            </a:r>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a:p>
        </p:txBody>
      </p:sp>
    </p:spTree>
    <p:extLst>
      <p:ext uri="{BB962C8B-B14F-4D97-AF65-F5344CB8AC3E}">
        <p14:creationId xmlns:p14="http://schemas.microsoft.com/office/powerpoint/2010/main" val="31027763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Benjavisa</a:t>
            </a:r>
            <a:r>
              <a:rPr lang="en-US" sz="1200" dirty="0">
                <a:solidFill>
                  <a:schemeClr val="bg1">
                    <a:lumMod val="65000"/>
                  </a:schemeClr>
                </a:solidFill>
              </a:rPr>
              <a:t> </a:t>
            </a:r>
            <a:r>
              <a:rPr lang="en-US" sz="1200" dirty="0" err="1">
                <a:solidFill>
                  <a:schemeClr val="bg1">
                    <a:lumMod val="65000"/>
                  </a:schemeClr>
                </a:solidFill>
              </a:rPr>
              <a:t>Ruangvaree</a:t>
            </a:r>
            <a:r>
              <a:rPr lang="en-US" sz="1200" dirty="0">
                <a:solidFill>
                  <a:schemeClr val="bg1">
                    <a:lumMod val="65000"/>
                  </a:schemeClr>
                </a:solidFill>
              </a:rPr>
              <a:t> Art / </a:t>
            </a:r>
            <a:r>
              <a:rPr lang="en-US" sz="1200" dirty="0" err="1">
                <a:solidFill>
                  <a:schemeClr val="bg1">
                    <a:lumMod val="65000"/>
                  </a:schemeClr>
                </a:solidFill>
              </a:rPr>
              <a:t>Shutterstock.com</a:t>
            </a: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a:p>
        </p:txBody>
      </p:sp>
    </p:spTree>
    <p:extLst>
      <p:ext uri="{BB962C8B-B14F-4D97-AF65-F5344CB8AC3E}">
        <p14:creationId xmlns:p14="http://schemas.microsoft.com/office/powerpoint/2010/main" val="17944512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grace21 / </a:t>
            </a:r>
            <a:r>
              <a:rPr lang="en-US" sz="1200" dirty="0" err="1">
                <a:solidFill>
                  <a:schemeClr val="bg1">
                    <a:lumMod val="65000"/>
                  </a:schemeClr>
                </a:solidFill>
              </a:rPr>
              <a:t>Shutterstock.com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Emphasize that while it is true that the work of salvation was accomplished mainly through Jesus’ Paschal Mystery, there’s more to it than that. We too have a role to play in our salvation!</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a:p>
        </p:txBody>
      </p:sp>
    </p:spTree>
    <p:extLst>
      <p:ext uri="{BB962C8B-B14F-4D97-AF65-F5344CB8AC3E}">
        <p14:creationId xmlns:p14="http://schemas.microsoft.com/office/powerpoint/2010/main" val="12896624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kyrien</a:t>
            </a:r>
            <a:r>
              <a:rPr lang="en-US" sz="1200" dirty="0">
                <a:solidFill>
                  <a:schemeClr val="bg1">
                    <a:lumMod val="65000"/>
                  </a:schemeClr>
                </a:solidFill>
              </a:rPr>
              <a:t> / </a:t>
            </a:r>
            <a:r>
              <a:rPr lang="en-US" sz="1200" dirty="0" err="1">
                <a:solidFill>
                  <a:schemeClr val="bg1">
                    <a:lumMod val="65000"/>
                  </a:schemeClr>
                </a:solidFill>
              </a:rPr>
              <a:t>Shutterstock.com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r>
              <a:rPr lang="en-US" sz="1200" i="1" dirty="0">
                <a:solidFill>
                  <a:schemeClr val="bg1">
                    <a:lumMod val="65000"/>
                  </a:schemeClr>
                </a:solidFill>
              </a:rPr>
              <a:t>Notes: </a:t>
            </a:r>
            <a:r>
              <a:rPr lang="en-US" sz="1200" kern="1200" dirty="0">
                <a:solidFill>
                  <a:schemeClr val="tx1"/>
                </a:solidFill>
                <a:effectLst/>
                <a:latin typeface="+mn-lt"/>
                <a:ea typeface="+mn-ea"/>
                <a:cs typeface="+mn-cs"/>
              </a:rPr>
              <a:t>You may want to tell the students that the virtues are only introduced now; they will likely examine them more in depth in a future course. We look at them now because practicing the virtues is part of how we participate in our salvation.</a:t>
            </a:r>
            <a:endParaRPr lang="en-US" dirty="0">
              <a:effectLst/>
            </a:endParaRPr>
          </a:p>
          <a:p>
            <a:r>
              <a:rPr lang="en-US" sz="1200" kern="1200" dirty="0">
                <a:solidFill>
                  <a:schemeClr val="tx1"/>
                </a:solidFill>
                <a:effectLst/>
                <a:latin typeface="+mn-lt"/>
                <a:ea typeface="+mn-ea"/>
                <a:cs typeface="+mn-cs"/>
              </a:rPr>
              <a:t>     If you have time, explain the imagery used in the picture for this slide: The image is a Camargue metal cross from Provence, France. It is a Latin cross adorned with tridents—a working tool for guardians (cowboys)—at the top, a heart in the center, and a sea anchor at its base. The cross symbolizes the three theological virtues: faith (cross), love/charity (heart), and hope (anchor), which represent the spirit and values of Camargue </a:t>
            </a:r>
            <a:r>
              <a:rPr lang="en-US" sz="1200" kern="1200" dirty="0" err="1">
                <a:solidFill>
                  <a:schemeClr val="tx1"/>
                </a:solidFill>
                <a:effectLst/>
                <a:latin typeface="+mn-lt"/>
                <a:ea typeface="+mn-ea"/>
                <a:cs typeface="+mn-cs"/>
              </a:rPr>
              <a:t>en</a:t>
            </a:r>
            <a:r>
              <a:rPr lang="en-US" sz="1200" kern="1200" dirty="0">
                <a:solidFill>
                  <a:schemeClr val="tx1"/>
                </a:solidFill>
                <a:effectLst/>
                <a:latin typeface="+mn-lt"/>
                <a:ea typeface="+mn-ea"/>
                <a:cs typeface="+mn-cs"/>
              </a:rPr>
              <a:t> Provence. </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a:p>
        </p:txBody>
      </p:sp>
    </p:spTree>
    <p:extLst>
      <p:ext uri="{BB962C8B-B14F-4D97-AF65-F5344CB8AC3E}">
        <p14:creationId xmlns:p14="http://schemas.microsoft.com/office/powerpoint/2010/main" val="26403217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r>
              <a:rPr lang="en-US" dirty="0" err="1"/>
              <a:t>Benjavisa</a:t>
            </a:r>
            <a:r>
              <a:rPr lang="en-US" dirty="0"/>
              <a:t> </a:t>
            </a:r>
            <a:r>
              <a:rPr lang="en-US" dirty="0" err="1"/>
              <a:t>Ruangvaree</a:t>
            </a:r>
            <a:r>
              <a:rPr lang="en-US" dirty="0"/>
              <a:t> Art / </a:t>
            </a:r>
            <a:r>
              <a:rPr lang="en-US" dirty="0" err="1"/>
              <a:t>Shutterstock.com</a:t>
            </a:r>
            <a:endParaRPr lang="en-US" dirty="0"/>
          </a:p>
        </p:txBody>
      </p:sp>
      <p:sp>
        <p:nvSpPr>
          <p:cNvPr id="4" name="Slide Number Placeholder 3"/>
          <p:cNvSpPr>
            <a:spLocks noGrp="1"/>
          </p:cNvSpPr>
          <p:nvPr>
            <p:ph type="sldNum" sz="quarter" idx="5"/>
          </p:nvPr>
        </p:nvSpPr>
        <p:spPr/>
        <p:txBody>
          <a:bodyPr/>
          <a:lstStyle/>
          <a:p>
            <a:fld id="{720DC229-7167-44B8-9A48-0708C090EF13}" type="slidenum">
              <a:rPr lang="en-US" smtClean="0"/>
              <a:pPr/>
              <a:t>9</a:t>
            </a:fld>
            <a:endParaRPr lang="en-US"/>
          </a:p>
        </p:txBody>
      </p:sp>
    </p:spTree>
    <p:extLst>
      <p:ext uri="{BB962C8B-B14F-4D97-AF65-F5344CB8AC3E}">
        <p14:creationId xmlns:p14="http://schemas.microsoft.com/office/powerpoint/2010/main" val="16987367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
        <p:nvSpPr>
          <p:cNvPr id="9" name="Text Placeholder 8"/>
          <p:cNvSpPr>
            <a:spLocks noGrp="1"/>
          </p:cNvSpPr>
          <p:nvPr>
            <p:ph type="body" sz="quarter" idx="10" hasCustomPrompt="1"/>
          </p:nvPr>
        </p:nvSpPr>
        <p:spPr>
          <a:xfrm>
            <a:off x="7543800" y="6019800"/>
            <a:ext cx="1676400" cy="304800"/>
          </a:xfrm>
        </p:spPr>
        <p:txBody>
          <a:bodyPr lIns="0" anchor="ctr" anchorCtr="0">
            <a:normAutofit/>
          </a:bodyPr>
          <a:lstStyle>
            <a:lvl1pPr algn="l">
              <a:buNone/>
              <a:defRPr sz="800">
                <a:solidFill>
                  <a:schemeClr val="bg1">
                    <a:lumMod val="50000"/>
                  </a:schemeClr>
                </a:solidFill>
              </a:defRPr>
            </a:lvl1pPr>
          </a:lstStyle>
          <a:p>
            <a:pPr lvl="0"/>
            <a:r>
              <a:rPr lang="en-US" dirty="0"/>
              <a:t>Document # TX000000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12/9/2019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lstStyle/>
          <a:p>
            <a:r>
              <a:rPr lang="en-US" dirty="0">
                <a:effectLst/>
              </a:rPr>
              <a:t>Redeemed by God</a:t>
            </a:r>
            <a:endParaRPr lang="en-US" dirty="0"/>
          </a:p>
        </p:txBody>
      </p:sp>
      <p:sp>
        <p:nvSpPr>
          <p:cNvPr id="3" name="Subtitle 2"/>
          <p:cNvSpPr txBox="1">
            <a:spLocks/>
          </p:cNvSpPr>
          <p:nvPr/>
        </p:nvSpPr>
        <p:spPr>
          <a:xfrm>
            <a:off x="-30866" y="3810000"/>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The Paschal Mystery and the Gospels</a:t>
            </a:r>
          </a:p>
          <a:p>
            <a:pPr marL="0" indent="0" algn="ctr">
              <a:buNone/>
            </a:pPr>
            <a:r>
              <a:rPr lang="en-US" dirty="0"/>
              <a:t>Unit 3, Chapter 7</a:t>
            </a:r>
          </a:p>
        </p:txBody>
      </p:sp>
      <p:sp>
        <p:nvSpPr>
          <p:cNvPr id="5" name="Text Placeholder 3"/>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TX006588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AD8569-A745-0D42-B6A5-BD21DE461BA3}"/>
              </a:ext>
            </a:extLst>
          </p:cNvPr>
          <p:cNvSpPr>
            <a:spLocks noGrp="1"/>
          </p:cNvSpPr>
          <p:nvPr>
            <p:ph type="title"/>
          </p:nvPr>
        </p:nvSpPr>
        <p:spPr>
          <a:xfrm>
            <a:off x="1295400" y="914400"/>
            <a:ext cx="8229600" cy="533400"/>
          </a:xfrm>
        </p:spPr>
        <p:txBody>
          <a:bodyPr/>
          <a:lstStyle/>
          <a:p>
            <a:r>
              <a:rPr lang="en-US" dirty="0"/>
              <a:t>Resurrection of the Dead </a:t>
            </a:r>
          </a:p>
        </p:txBody>
      </p:sp>
      <p:sp>
        <p:nvSpPr>
          <p:cNvPr id="3" name="Content Placeholder 2">
            <a:extLst>
              <a:ext uri="{FF2B5EF4-FFF2-40B4-BE49-F238E27FC236}">
                <a16:creationId xmlns:a16="http://schemas.microsoft.com/office/drawing/2014/main" id="{379C6A07-965E-E34A-B0DE-D495DE9D3762}"/>
              </a:ext>
            </a:extLst>
          </p:cNvPr>
          <p:cNvSpPr>
            <a:spLocks noGrp="1"/>
          </p:cNvSpPr>
          <p:nvPr>
            <p:ph idx="1"/>
          </p:nvPr>
        </p:nvSpPr>
        <p:spPr>
          <a:xfrm>
            <a:off x="1371600" y="1676400"/>
            <a:ext cx="3810000" cy="4876800"/>
          </a:xfrm>
        </p:spPr>
        <p:txBody>
          <a:bodyPr>
            <a:normAutofit/>
          </a:bodyPr>
          <a:lstStyle/>
          <a:p>
            <a:pPr marL="0" indent="0">
              <a:buNone/>
            </a:pPr>
            <a:r>
              <a:rPr lang="en-US" dirty="0"/>
              <a:t>We believe that all the righteous will rise again on the last day to live forever with the Risen Christ.</a:t>
            </a:r>
          </a:p>
          <a:p>
            <a:pPr lvl="0"/>
            <a:r>
              <a:rPr lang="en-US" dirty="0"/>
              <a:t>This is also called “resurrection of the body.”</a:t>
            </a:r>
          </a:p>
          <a:p>
            <a:pPr lvl="0"/>
            <a:r>
              <a:rPr lang="en-US" dirty="0"/>
              <a:t> Our immortal souls and also our transformed bodies will live on after death.</a:t>
            </a:r>
          </a:p>
        </p:txBody>
      </p:sp>
      <p:pic>
        <p:nvPicPr>
          <p:cNvPr id="5" name="Picture 4">
            <a:extLst>
              <a:ext uri="{FF2B5EF4-FFF2-40B4-BE49-F238E27FC236}">
                <a16:creationId xmlns:a16="http://schemas.microsoft.com/office/drawing/2014/main" id="{64E508BF-1A8C-7D4C-B090-1F6A459B98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96023" y="1676400"/>
            <a:ext cx="3208329" cy="4495800"/>
          </a:xfrm>
          <a:prstGeom prst="rect">
            <a:avLst/>
          </a:prstGeom>
        </p:spPr>
      </p:pic>
    </p:spTree>
    <p:extLst>
      <p:ext uri="{BB962C8B-B14F-4D97-AF65-F5344CB8AC3E}">
        <p14:creationId xmlns:p14="http://schemas.microsoft.com/office/powerpoint/2010/main" val="2231374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E1476-6251-7E45-AF14-A907CD9B4AF0}"/>
              </a:ext>
            </a:extLst>
          </p:cNvPr>
          <p:cNvSpPr>
            <a:spLocks noGrp="1"/>
          </p:cNvSpPr>
          <p:nvPr>
            <p:ph type="title"/>
          </p:nvPr>
        </p:nvSpPr>
        <p:spPr>
          <a:xfrm>
            <a:off x="609600" y="1020763"/>
            <a:ext cx="8229600" cy="533400"/>
          </a:xfrm>
        </p:spPr>
        <p:txBody>
          <a:bodyPr>
            <a:normAutofit fontScale="90000"/>
          </a:bodyPr>
          <a:lstStyle/>
          <a:p>
            <a:r>
              <a:rPr lang="en-US" dirty="0"/>
              <a:t>Jewish Difficulties with the Resurrection of the Body </a:t>
            </a:r>
          </a:p>
        </p:txBody>
      </p:sp>
      <p:sp>
        <p:nvSpPr>
          <p:cNvPr id="3" name="Content Placeholder 2">
            <a:extLst>
              <a:ext uri="{FF2B5EF4-FFF2-40B4-BE49-F238E27FC236}">
                <a16:creationId xmlns:a16="http://schemas.microsoft.com/office/drawing/2014/main" id="{1C21F853-AEBF-364C-BE2F-4928D8B272EA}"/>
              </a:ext>
            </a:extLst>
          </p:cNvPr>
          <p:cNvSpPr>
            <a:spLocks noGrp="1"/>
          </p:cNvSpPr>
          <p:nvPr>
            <p:ph idx="1"/>
          </p:nvPr>
        </p:nvSpPr>
        <p:spPr>
          <a:xfrm>
            <a:off x="622005" y="1676400"/>
            <a:ext cx="6477000" cy="4373563"/>
          </a:xfrm>
        </p:spPr>
        <p:txBody>
          <a:bodyPr/>
          <a:lstStyle/>
          <a:p>
            <a:pPr marL="0" indent="0">
              <a:buNone/>
            </a:pPr>
            <a:r>
              <a:rPr lang="en-US" dirty="0"/>
              <a:t>Jewish converts had these difficulties with the concept of the resurrection of the body: </a:t>
            </a:r>
          </a:p>
          <a:p>
            <a:pPr lvl="0"/>
            <a:r>
              <a:rPr lang="en-US" dirty="0"/>
              <a:t>The idea of an immortal soul was not </a:t>
            </a:r>
            <a:br>
              <a:rPr lang="en-US" dirty="0"/>
            </a:br>
            <a:r>
              <a:rPr lang="en-US" dirty="0"/>
              <a:t>yet resolved within </a:t>
            </a:r>
            <a:br>
              <a:rPr lang="en-US" dirty="0"/>
            </a:br>
            <a:r>
              <a:rPr lang="en-US" dirty="0"/>
              <a:t>Judaism.</a:t>
            </a:r>
          </a:p>
          <a:p>
            <a:pPr lvl="0"/>
            <a:r>
              <a:rPr lang="en-US" dirty="0"/>
              <a:t>They couldn’t accept </a:t>
            </a:r>
            <a:br>
              <a:rPr lang="en-US" dirty="0"/>
            </a:br>
            <a:r>
              <a:rPr lang="en-US" dirty="0"/>
              <a:t>a “resurrection of </a:t>
            </a:r>
            <a:br>
              <a:rPr lang="en-US" dirty="0"/>
            </a:br>
            <a:r>
              <a:rPr lang="en-US" dirty="0"/>
              <a:t>body” without belief </a:t>
            </a:r>
            <a:br>
              <a:rPr lang="en-US" dirty="0"/>
            </a:br>
            <a:r>
              <a:rPr lang="en-US" dirty="0"/>
              <a:t>in an afterlife.</a:t>
            </a:r>
          </a:p>
        </p:txBody>
      </p:sp>
      <p:pic>
        <p:nvPicPr>
          <p:cNvPr id="5" name="Picture 4">
            <a:extLst>
              <a:ext uri="{FF2B5EF4-FFF2-40B4-BE49-F238E27FC236}">
                <a16:creationId xmlns:a16="http://schemas.microsoft.com/office/drawing/2014/main" id="{352BC32D-8CE6-9B49-8864-4809E2A58A8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4598"/>
          <a:stretch/>
        </p:blipFill>
        <p:spPr>
          <a:xfrm>
            <a:off x="4343400" y="3124200"/>
            <a:ext cx="4417020" cy="3162368"/>
          </a:xfrm>
          <a:prstGeom prst="rect">
            <a:avLst/>
          </a:prstGeom>
        </p:spPr>
      </p:pic>
    </p:spTree>
    <p:extLst>
      <p:ext uri="{BB962C8B-B14F-4D97-AF65-F5344CB8AC3E}">
        <p14:creationId xmlns:p14="http://schemas.microsoft.com/office/powerpoint/2010/main" val="15464972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C0463E-23A8-D040-95FE-77BF3E1B5B69}"/>
              </a:ext>
            </a:extLst>
          </p:cNvPr>
          <p:cNvSpPr>
            <a:spLocks noGrp="1"/>
          </p:cNvSpPr>
          <p:nvPr>
            <p:ph type="title"/>
          </p:nvPr>
        </p:nvSpPr>
        <p:spPr>
          <a:xfrm>
            <a:off x="457200" y="977113"/>
            <a:ext cx="8229600" cy="533400"/>
          </a:xfrm>
        </p:spPr>
        <p:txBody>
          <a:bodyPr>
            <a:normAutofit fontScale="90000"/>
          </a:bodyPr>
          <a:lstStyle/>
          <a:p>
            <a:r>
              <a:rPr lang="en-US" dirty="0"/>
              <a:t>Gentile Difficulties with the Resurrection of the Body </a:t>
            </a:r>
          </a:p>
        </p:txBody>
      </p:sp>
      <p:sp>
        <p:nvSpPr>
          <p:cNvPr id="3" name="Content Placeholder 2">
            <a:extLst>
              <a:ext uri="{FF2B5EF4-FFF2-40B4-BE49-F238E27FC236}">
                <a16:creationId xmlns:a16="http://schemas.microsoft.com/office/drawing/2014/main" id="{1EA76AA1-4714-5840-8CA7-6E928E64BDDC}"/>
              </a:ext>
            </a:extLst>
          </p:cNvPr>
          <p:cNvSpPr>
            <a:spLocks noGrp="1"/>
          </p:cNvSpPr>
          <p:nvPr>
            <p:ph idx="1"/>
          </p:nvPr>
        </p:nvSpPr>
        <p:spPr>
          <a:xfrm>
            <a:off x="490870" y="1600200"/>
            <a:ext cx="7967330" cy="4953000"/>
          </a:xfrm>
        </p:spPr>
        <p:txBody>
          <a:bodyPr>
            <a:normAutofit/>
          </a:bodyPr>
          <a:lstStyle/>
          <a:p>
            <a:pPr marL="0" indent="0">
              <a:buNone/>
            </a:pPr>
            <a:r>
              <a:rPr lang="en-US" sz="2200" dirty="0"/>
              <a:t>Gentile converts had these difficulties with the concept of the resurrection of the body: </a:t>
            </a:r>
          </a:p>
        </p:txBody>
      </p:sp>
      <p:pic>
        <p:nvPicPr>
          <p:cNvPr id="5" name="Picture 4">
            <a:extLst>
              <a:ext uri="{FF2B5EF4-FFF2-40B4-BE49-F238E27FC236}">
                <a16:creationId xmlns:a16="http://schemas.microsoft.com/office/drawing/2014/main" id="{05480EA7-18BF-EE4F-8386-05B3BFF63AB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0365" t="5958" r="16646"/>
          <a:stretch/>
        </p:blipFill>
        <p:spPr>
          <a:xfrm>
            <a:off x="-1773" y="2500423"/>
            <a:ext cx="2516373" cy="2819400"/>
          </a:xfrm>
          <a:prstGeom prst="rect">
            <a:avLst/>
          </a:prstGeom>
        </p:spPr>
      </p:pic>
      <p:sp>
        <p:nvSpPr>
          <p:cNvPr id="6" name="Content Placeholder 2">
            <a:extLst>
              <a:ext uri="{FF2B5EF4-FFF2-40B4-BE49-F238E27FC236}">
                <a16:creationId xmlns:a16="http://schemas.microsoft.com/office/drawing/2014/main" id="{C9EE7691-942E-4A45-9E45-53786AF3C986}"/>
              </a:ext>
            </a:extLst>
          </p:cNvPr>
          <p:cNvSpPr txBox="1">
            <a:spLocks/>
          </p:cNvSpPr>
          <p:nvPr/>
        </p:nvSpPr>
        <p:spPr>
          <a:xfrm>
            <a:off x="2667000" y="2486291"/>
            <a:ext cx="6172200" cy="3685909"/>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lvl="5" indent="-342900"/>
            <a:r>
              <a:rPr lang="en-US" sz="2200" dirty="0">
                <a:latin typeface="Arial" panose="020B0604020202020204" pitchFamily="34" charset="0"/>
                <a:cs typeface="Arial" panose="020B0604020202020204" pitchFamily="34" charset="0"/>
              </a:rPr>
              <a:t>belief in two realms of existence: spiritual (perfect, incorruptible) and material (imperfect, corrupt)</a:t>
            </a:r>
          </a:p>
          <a:p>
            <a:pPr marL="342900" lvl="5" indent="-342900"/>
            <a:r>
              <a:rPr lang="en-US" sz="2200" dirty="0">
                <a:latin typeface="Arial" panose="020B0604020202020204" pitchFamily="34" charset="0"/>
                <a:cs typeface="Arial" panose="020B0604020202020204" pitchFamily="34" charset="0"/>
              </a:rPr>
              <a:t>belief that the soul is rooted in the spiritual realm, but the body is material</a:t>
            </a:r>
          </a:p>
          <a:p>
            <a:pPr marL="627063" lvl="6" indent="-279400">
              <a:buSzPct val="85000"/>
              <a:buFont typeface="Courier New" panose="02070309020205020404" pitchFamily="49" charset="0"/>
              <a:buChar char="o"/>
            </a:pPr>
            <a:r>
              <a:rPr lang="en-US" sz="2200" dirty="0">
                <a:latin typeface="Arial" panose="020B0604020202020204" pitchFamily="34" charset="0"/>
                <a:cs typeface="Arial" panose="020B0604020202020204" pitchFamily="34" charset="0"/>
              </a:rPr>
              <a:t>material body is like a cage trapping our souls that keeps us from spiritual perfection</a:t>
            </a:r>
          </a:p>
          <a:p>
            <a:pPr marL="627063" lvl="6" indent="-279400">
              <a:buSzPct val="85000"/>
              <a:buFont typeface="Courier New" panose="02070309020205020404" pitchFamily="49" charset="0"/>
              <a:buChar char="o"/>
            </a:pPr>
            <a:r>
              <a:rPr lang="en-US" sz="2200" dirty="0">
                <a:latin typeface="Arial" panose="020B0604020202020204" pitchFamily="34" charset="0"/>
                <a:cs typeface="Arial" panose="020B0604020202020204" pitchFamily="34" charset="0"/>
              </a:rPr>
              <a:t>upon death, the soul would be freed from the body to spend eternity in the spiritual realm</a:t>
            </a:r>
          </a:p>
          <a:p>
            <a:r>
              <a:rPr lang="en-US" sz="2200" dirty="0"/>
              <a:t>with this belief, a “resurrection of body” made no sense</a:t>
            </a:r>
          </a:p>
          <a:p>
            <a:endParaRPr lang="en-US" dirty="0"/>
          </a:p>
        </p:txBody>
      </p:sp>
    </p:spTree>
    <p:extLst>
      <p:ext uri="{BB962C8B-B14F-4D97-AF65-F5344CB8AC3E}">
        <p14:creationId xmlns:p14="http://schemas.microsoft.com/office/powerpoint/2010/main" val="33638848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3783843-296D-3242-829A-8F0A0407438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8551" r="31917"/>
          <a:stretch/>
        </p:blipFill>
        <p:spPr>
          <a:xfrm>
            <a:off x="0" y="1600200"/>
            <a:ext cx="2743200" cy="3657600"/>
          </a:xfrm>
          <a:prstGeom prst="rect">
            <a:avLst/>
          </a:prstGeom>
        </p:spPr>
      </p:pic>
      <p:sp>
        <p:nvSpPr>
          <p:cNvPr id="2" name="Title 1">
            <a:extLst>
              <a:ext uri="{FF2B5EF4-FFF2-40B4-BE49-F238E27FC236}">
                <a16:creationId xmlns:a16="http://schemas.microsoft.com/office/drawing/2014/main" id="{74C28617-DB2C-554E-A51A-D2618913AD3E}"/>
              </a:ext>
            </a:extLst>
          </p:cNvPr>
          <p:cNvSpPr>
            <a:spLocks noGrp="1"/>
          </p:cNvSpPr>
          <p:nvPr>
            <p:ph type="title"/>
          </p:nvPr>
        </p:nvSpPr>
        <p:spPr>
          <a:xfrm>
            <a:off x="609600" y="914400"/>
            <a:ext cx="8229600" cy="533400"/>
          </a:xfrm>
        </p:spPr>
        <p:txBody>
          <a:bodyPr>
            <a:normAutofit fontScale="90000"/>
          </a:bodyPr>
          <a:lstStyle/>
          <a:p>
            <a:r>
              <a:rPr lang="en-US" dirty="0"/>
              <a:t>Saint Paul’s Case for the Resurrection of the Body </a:t>
            </a:r>
          </a:p>
        </p:txBody>
      </p:sp>
      <p:sp>
        <p:nvSpPr>
          <p:cNvPr id="3" name="Content Placeholder 2">
            <a:extLst>
              <a:ext uri="{FF2B5EF4-FFF2-40B4-BE49-F238E27FC236}">
                <a16:creationId xmlns:a16="http://schemas.microsoft.com/office/drawing/2014/main" id="{CDD49CA5-DA9A-9D4C-9975-044C356777F7}"/>
              </a:ext>
            </a:extLst>
          </p:cNvPr>
          <p:cNvSpPr>
            <a:spLocks noGrp="1"/>
          </p:cNvSpPr>
          <p:nvPr>
            <p:ph idx="1"/>
          </p:nvPr>
        </p:nvSpPr>
        <p:spPr>
          <a:xfrm>
            <a:off x="2895600" y="1600200"/>
            <a:ext cx="5943600" cy="4876800"/>
          </a:xfrm>
        </p:spPr>
        <p:txBody>
          <a:bodyPr>
            <a:normAutofit fontScale="92500"/>
          </a:bodyPr>
          <a:lstStyle/>
          <a:p>
            <a:pPr marL="0" indent="0">
              <a:buNone/>
            </a:pPr>
            <a:r>
              <a:rPr lang="en-US" sz="2200" dirty="0"/>
              <a:t>1 Corinthians 15:1–34</a:t>
            </a:r>
          </a:p>
          <a:p>
            <a:pPr lvl="1">
              <a:buFont typeface="Arial" panose="020B0604020202020204" pitchFamily="34" charset="0"/>
              <a:buChar char="•"/>
            </a:pPr>
            <a:r>
              <a:rPr lang="en-US" sz="2200" dirty="0"/>
              <a:t>Jesus Christ is truly resurrected from the dead (15:1–11).</a:t>
            </a:r>
          </a:p>
          <a:p>
            <a:pPr lvl="1">
              <a:buFont typeface="Arial" panose="020B0604020202020204" pitchFamily="34" charset="0"/>
              <a:buChar char="•"/>
            </a:pPr>
            <a:r>
              <a:rPr lang="en-US" sz="2200" i="1" dirty="0"/>
              <a:t>Logically:</a:t>
            </a:r>
            <a:r>
              <a:rPr lang="en-US" sz="2200" dirty="0"/>
              <a:t> If Jesus’ Resurrection occurred, then resurrection from the dead must be possible (15:12–19).</a:t>
            </a:r>
          </a:p>
          <a:p>
            <a:pPr lvl="1">
              <a:buFont typeface="Arial" panose="020B0604020202020204" pitchFamily="34" charset="0"/>
              <a:buChar char="•"/>
            </a:pPr>
            <a:r>
              <a:rPr lang="en-US" sz="2200" i="1" dirty="0"/>
              <a:t>Theologically:</a:t>
            </a:r>
            <a:r>
              <a:rPr lang="en-US" sz="2200" dirty="0"/>
              <a:t> If a man (Adam) can bring death into the world through sin, then </a:t>
            </a:r>
            <a:br>
              <a:rPr lang="en-US" sz="2200" dirty="0"/>
            </a:br>
            <a:r>
              <a:rPr lang="en-US" sz="2200" dirty="0"/>
              <a:t>through Christ, we can be brought to new </a:t>
            </a:r>
            <a:br>
              <a:rPr lang="en-US" sz="2200" dirty="0"/>
            </a:br>
            <a:r>
              <a:rPr lang="en-US" sz="2200" dirty="0"/>
              <a:t>life (15:20–28).</a:t>
            </a:r>
          </a:p>
          <a:p>
            <a:pPr lvl="1">
              <a:buFont typeface="Arial" panose="020B0604020202020204" pitchFamily="34" charset="0"/>
              <a:buChar char="•"/>
            </a:pPr>
            <a:r>
              <a:rPr lang="en-US" sz="2200" i="1" dirty="0"/>
              <a:t>Morally:</a:t>
            </a:r>
            <a:r>
              <a:rPr lang="en-US" sz="2200" dirty="0"/>
              <a:t> If there is no resurrection of the dead, then there is no reason to be good (15:29–34).</a:t>
            </a:r>
          </a:p>
        </p:txBody>
      </p:sp>
    </p:spTree>
    <p:extLst>
      <p:ext uri="{BB962C8B-B14F-4D97-AF65-F5344CB8AC3E}">
        <p14:creationId xmlns:p14="http://schemas.microsoft.com/office/powerpoint/2010/main" val="21279927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BAD262-438F-354E-94B5-CA9C7D267C15}"/>
              </a:ext>
            </a:extLst>
          </p:cNvPr>
          <p:cNvSpPr>
            <a:spLocks noGrp="1"/>
          </p:cNvSpPr>
          <p:nvPr>
            <p:ph type="title"/>
          </p:nvPr>
        </p:nvSpPr>
        <p:spPr>
          <a:xfrm>
            <a:off x="901995" y="914400"/>
            <a:ext cx="8229600" cy="533400"/>
          </a:xfrm>
        </p:spPr>
        <p:txBody>
          <a:bodyPr>
            <a:normAutofit fontScale="90000"/>
          </a:bodyPr>
          <a:lstStyle/>
          <a:p>
            <a:r>
              <a:rPr lang="en-US" dirty="0"/>
              <a:t>Saint Paul Clarifies the Resurrection of the Body </a:t>
            </a:r>
          </a:p>
        </p:txBody>
      </p:sp>
      <p:sp>
        <p:nvSpPr>
          <p:cNvPr id="3" name="Content Placeholder 2">
            <a:extLst>
              <a:ext uri="{FF2B5EF4-FFF2-40B4-BE49-F238E27FC236}">
                <a16:creationId xmlns:a16="http://schemas.microsoft.com/office/drawing/2014/main" id="{81A6A047-8221-1D4C-B31E-974FA40E2845}"/>
              </a:ext>
            </a:extLst>
          </p:cNvPr>
          <p:cNvSpPr>
            <a:spLocks noGrp="1"/>
          </p:cNvSpPr>
          <p:nvPr>
            <p:ph idx="1"/>
          </p:nvPr>
        </p:nvSpPr>
        <p:spPr>
          <a:xfrm>
            <a:off x="886046" y="1575391"/>
            <a:ext cx="7162800" cy="4876800"/>
          </a:xfrm>
        </p:spPr>
        <p:txBody>
          <a:bodyPr>
            <a:normAutofit/>
          </a:bodyPr>
          <a:lstStyle/>
          <a:p>
            <a:pPr marL="0" indent="0">
              <a:buNone/>
            </a:pPr>
            <a:r>
              <a:rPr lang="en-US" sz="2200" dirty="0"/>
              <a:t>1 Corinthians 15:35–58</a:t>
            </a:r>
          </a:p>
          <a:p>
            <a:pPr marL="339725" lvl="2" indent="-339725"/>
            <a:r>
              <a:rPr lang="en-US" sz="2200" dirty="0"/>
              <a:t>A resurrected body is different </a:t>
            </a:r>
            <a:br>
              <a:rPr lang="en-US" sz="2200" dirty="0"/>
            </a:br>
            <a:r>
              <a:rPr lang="en-US" sz="2200" dirty="0"/>
              <a:t>than a mortal body (15:35–58).</a:t>
            </a:r>
          </a:p>
          <a:p>
            <a:pPr marL="339725" lvl="2" indent="-339725"/>
            <a:r>
              <a:rPr lang="en-US" sz="2200" dirty="0"/>
              <a:t>There is a direct connection </a:t>
            </a:r>
            <a:br>
              <a:rPr lang="en-US" sz="2200" dirty="0"/>
            </a:br>
            <a:r>
              <a:rPr lang="en-US" sz="2200" dirty="0"/>
              <a:t>between our </a:t>
            </a:r>
            <a:r>
              <a:rPr lang="en-US" sz="2200" b="1" i="1" dirty="0"/>
              <a:t>pre</a:t>
            </a:r>
            <a:r>
              <a:rPr lang="en-US" sz="2200" dirty="0"/>
              <a:t>-resurrection </a:t>
            </a:r>
            <a:br>
              <a:rPr lang="en-US" sz="2200" dirty="0"/>
            </a:br>
            <a:r>
              <a:rPr lang="en-US" sz="2200" dirty="0"/>
              <a:t>body and our resurrected body </a:t>
            </a:r>
            <a:br>
              <a:rPr lang="en-US" sz="2200" dirty="0"/>
            </a:br>
            <a:r>
              <a:rPr lang="en-US" sz="2200" dirty="0"/>
              <a:t>(1 Corinthians 15:42–44).</a:t>
            </a:r>
          </a:p>
          <a:p>
            <a:pPr marL="339725" lvl="2" indent="-339725"/>
            <a:r>
              <a:rPr lang="en-US" sz="2200" dirty="0"/>
              <a:t>At our death, our soul will continue </a:t>
            </a:r>
            <a:br>
              <a:rPr lang="en-US" sz="2200" dirty="0"/>
            </a:br>
            <a:r>
              <a:rPr lang="en-US" sz="2200" dirty="0"/>
              <a:t>to live, and at the end of time, God </a:t>
            </a:r>
            <a:br>
              <a:rPr lang="en-US" sz="2200" dirty="0"/>
            </a:br>
            <a:r>
              <a:rPr lang="en-US" sz="2200" dirty="0"/>
              <a:t>will reunite with our body.</a:t>
            </a:r>
          </a:p>
          <a:p>
            <a:pPr marL="690563" lvl="3" indent="-339725">
              <a:buSzPct val="85000"/>
              <a:buFont typeface="Courier New" panose="02070309020205020404" pitchFamily="49" charset="0"/>
              <a:buChar char="o"/>
            </a:pPr>
            <a:r>
              <a:rPr lang="en-US" sz="2200" dirty="0"/>
              <a:t>our same body, transformed by </a:t>
            </a:r>
            <a:br>
              <a:rPr lang="en-US" sz="2200" dirty="0"/>
            </a:br>
            <a:r>
              <a:rPr lang="en-US" sz="2200" dirty="0"/>
              <a:t>God to be incorruptible</a:t>
            </a:r>
          </a:p>
          <a:p>
            <a:endParaRPr lang="en-US" dirty="0"/>
          </a:p>
        </p:txBody>
      </p:sp>
      <p:pic>
        <p:nvPicPr>
          <p:cNvPr id="6" name="Picture 5">
            <a:extLst>
              <a:ext uri="{FF2B5EF4-FFF2-40B4-BE49-F238E27FC236}">
                <a16:creationId xmlns:a16="http://schemas.microsoft.com/office/drawing/2014/main" id="{62A01950-68EF-476B-ADE9-4AA24B836BB5}"/>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64176" y="1623238"/>
            <a:ext cx="3279824" cy="3863162"/>
          </a:xfrm>
          <a:prstGeom prst="rect">
            <a:avLst/>
          </a:prstGeom>
        </p:spPr>
      </p:pic>
    </p:spTree>
    <p:extLst>
      <p:ext uri="{BB962C8B-B14F-4D97-AF65-F5344CB8AC3E}">
        <p14:creationId xmlns:p14="http://schemas.microsoft.com/office/powerpoint/2010/main" val="41722368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CDC7A30-03D0-4B8C-BEBE-4F1141826ACD}"/>
              </a:ext>
              <a:ext uri="{C183D7F6-B498-43B3-948B-1728B52AA6E4}">
                <adec:decorative xmlns:adec="http://schemas.microsoft.com/office/drawing/2017/decorative" val="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864" r="-86" b="19185"/>
          <a:stretch/>
        </p:blipFill>
        <p:spPr>
          <a:xfrm>
            <a:off x="4179929" y="819263"/>
            <a:ext cx="4964071" cy="5352937"/>
          </a:xfrm>
          <a:prstGeom prst="rect">
            <a:avLst/>
          </a:prstGeom>
        </p:spPr>
      </p:pic>
      <p:sp>
        <p:nvSpPr>
          <p:cNvPr id="2" name="Title 1">
            <a:extLst>
              <a:ext uri="{FF2B5EF4-FFF2-40B4-BE49-F238E27FC236}">
                <a16:creationId xmlns:a16="http://schemas.microsoft.com/office/drawing/2014/main" id="{DDB70990-CF41-4047-949F-76A02992DDAE}"/>
              </a:ext>
            </a:extLst>
          </p:cNvPr>
          <p:cNvSpPr>
            <a:spLocks noGrp="1"/>
          </p:cNvSpPr>
          <p:nvPr>
            <p:ph type="title"/>
          </p:nvPr>
        </p:nvSpPr>
        <p:spPr>
          <a:xfrm>
            <a:off x="609600" y="914400"/>
            <a:ext cx="8229600" cy="533400"/>
          </a:xfrm>
        </p:spPr>
        <p:txBody>
          <a:bodyPr/>
          <a:lstStyle/>
          <a:p>
            <a:r>
              <a:rPr lang="en-US" dirty="0"/>
              <a:t>Jesus Prays for Unity </a:t>
            </a:r>
          </a:p>
        </p:txBody>
      </p:sp>
      <p:sp>
        <p:nvSpPr>
          <p:cNvPr id="3" name="Content Placeholder 2">
            <a:extLst>
              <a:ext uri="{FF2B5EF4-FFF2-40B4-BE49-F238E27FC236}">
                <a16:creationId xmlns:a16="http://schemas.microsoft.com/office/drawing/2014/main" id="{250D5F72-B0C5-F74B-9AB9-A54BA29A7BB5}"/>
              </a:ext>
            </a:extLst>
          </p:cNvPr>
          <p:cNvSpPr>
            <a:spLocks noGrp="1"/>
          </p:cNvSpPr>
          <p:nvPr>
            <p:ph idx="1"/>
          </p:nvPr>
        </p:nvSpPr>
        <p:spPr>
          <a:xfrm>
            <a:off x="609600" y="1502502"/>
            <a:ext cx="5105400" cy="4669698"/>
          </a:xfrm>
        </p:spPr>
        <p:txBody>
          <a:bodyPr>
            <a:normAutofit/>
          </a:bodyPr>
          <a:lstStyle/>
          <a:p>
            <a:pPr marL="0" indent="0">
              <a:buNone/>
            </a:pPr>
            <a:r>
              <a:rPr lang="en-US" sz="2000" dirty="0"/>
              <a:t>In the Last Supper Discourses in John’s </a:t>
            </a:r>
            <a:br>
              <a:rPr lang="en-US" sz="2000" dirty="0"/>
            </a:br>
            <a:r>
              <a:rPr lang="en-US" sz="2000" dirty="0"/>
              <a:t>Gospel, Jesus offers a prayer to the Father expressing his desire for unity </a:t>
            </a:r>
            <a:br>
              <a:rPr lang="en-US" sz="2000" dirty="0"/>
            </a:br>
            <a:r>
              <a:rPr lang="en-US" sz="2000" dirty="0"/>
              <a:t>for his disciples. He asks that </a:t>
            </a:r>
            <a:br>
              <a:rPr lang="en-US" sz="2000" dirty="0"/>
            </a:br>
            <a:r>
              <a:rPr lang="en-US" sz="2000" dirty="0"/>
              <a:t>we become one and offers the </a:t>
            </a:r>
            <a:br>
              <a:rPr lang="en-US" sz="2000" dirty="0"/>
            </a:br>
            <a:r>
              <a:rPr lang="en-US" sz="2000" dirty="0"/>
              <a:t>union of the Holy Trinity as our model.</a:t>
            </a:r>
          </a:p>
          <a:p>
            <a:pPr lvl="0"/>
            <a:r>
              <a:rPr lang="en-US" sz="2000" dirty="0"/>
              <a:t>Unity means community in the </a:t>
            </a:r>
            <a:br>
              <a:rPr lang="en-US" sz="2000" dirty="0"/>
            </a:br>
            <a:r>
              <a:rPr lang="en-US" sz="2000" dirty="0"/>
              <a:t>Body of Christ.</a:t>
            </a:r>
          </a:p>
          <a:p>
            <a:pPr marL="627063" lvl="1">
              <a:buSzPct val="85000"/>
              <a:buFont typeface="Courier New" panose="02070309020205020404" pitchFamily="49" charset="0"/>
              <a:buChar char="o"/>
            </a:pPr>
            <a:r>
              <a:rPr lang="en-US" sz="2000" dirty="0"/>
              <a:t>Mark of the Church as “One”</a:t>
            </a:r>
          </a:p>
          <a:p>
            <a:pPr lvl="0"/>
            <a:r>
              <a:rPr lang="en-US" sz="2000" dirty="0"/>
              <a:t>Unity does not mean uniformity.</a:t>
            </a:r>
          </a:p>
          <a:p>
            <a:pPr marL="627063" lvl="1">
              <a:buSzPct val="85000"/>
              <a:buFont typeface="Courier New" panose="02070309020205020404" pitchFamily="49" charset="0"/>
              <a:buChar char="o"/>
            </a:pPr>
            <a:r>
              <a:rPr lang="en-US" sz="2000" dirty="0"/>
              <a:t>We are many parts, but we are all </a:t>
            </a:r>
            <a:br>
              <a:rPr lang="en-US" sz="2000" dirty="0"/>
            </a:br>
            <a:r>
              <a:rPr lang="en-US" sz="2000" dirty="0"/>
              <a:t>one body (1 Corinthians 12:12–31).</a:t>
            </a:r>
          </a:p>
          <a:p>
            <a:endParaRPr lang="en-US" sz="2200" dirty="0"/>
          </a:p>
        </p:txBody>
      </p:sp>
    </p:spTree>
    <p:extLst>
      <p:ext uri="{BB962C8B-B14F-4D97-AF65-F5344CB8AC3E}">
        <p14:creationId xmlns:p14="http://schemas.microsoft.com/office/powerpoint/2010/main" val="19214958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D626E-B9EC-8A4E-B1ED-9B8B77A58E10}"/>
              </a:ext>
            </a:extLst>
          </p:cNvPr>
          <p:cNvSpPr>
            <a:spLocks noGrp="1"/>
          </p:cNvSpPr>
          <p:nvPr>
            <p:ph type="title"/>
          </p:nvPr>
        </p:nvSpPr>
        <p:spPr>
          <a:xfrm>
            <a:off x="1362740" y="1143000"/>
            <a:ext cx="8229600" cy="533400"/>
          </a:xfrm>
        </p:spPr>
        <p:txBody>
          <a:bodyPr>
            <a:normAutofit/>
          </a:bodyPr>
          <a:lstStyle/>
          <a:p>
            <a:r>
              <a:rPr lang="en-US" sz="2200"/>
              <a:t>Acknowledgment </a:t>
            </a:r>
            <a:endParaRPr lang="en-US" sz="2200" dirty="0"/>
          </a:p>
        </p:txBody>
      </p:sp>
      <p:sp>
        <p:nvSpPr>
          <p:cNvPr id="3" name="Content Placeholder 2">
            <a:extLst>
              <a:ext uri="{FF2B5EF4-FFF2-40B4-BE49-F238E27FC236}">
                <a16:creationId xmlns:a16="http://schemas.microsoft.com/office/drawing/2014/main" id="{F369A84D-7A57-714C-912F-56BDFDA32B11}"/>
              </a:ext>
            </a:extLst>
          </p:cNvPr>
          <p:cNvSpPr>
            <a:spLocks noGrp="1"/>
          </p:cNvSpPr>
          <p:nvPr>
            <p:ph idx="1"/>
          </p:nvPr>
        </p:nvSpPr>
        <p:spPr/>
        <p:txBody>
          <a:bodyPr>
            <a:normAutofit/>
          </a:bodyPr>
          <a:lstStyle/>
          <a:p>
            <a:pPr marL="0" indent="0">
              <a:buNone/>
            </a:pPr>
            <a:r>
              <a:rPr lang="en-US" sz="1800" dirty="0"/>
              <a:t>The excerpts in this presentation marked </a:t>
            </a:r>
            <a:r>
              <a:rPr lang="en-US" sz="1800" i="1" dirty="0"/>
              <a:t>CCC</a:t>
            </a:r>
            <a:r>
              <a:rPr lang="en-US" sz="1800" dirty="0"/>
              <a:t> are from the English translation of the </a:t>
            </a:r>
            <a:r>
              <a:rPr lang="en-US" sz="1800" i="1" dirty="0"/>
              <a:t>Catechism of the Catholic Church</a:t>
            </a:r>
            <a:r>
              <a:rPr lang="en-US" sz="1800" dirty="0"/>
              <a:t> for use in the United States of America, second edition. Copyright © 1994 by the United States Catholic Conference, Inc.—</a:t>
            </a:r>
            <a:r>
              <a:rPr lang="en-US" sz="1800" dirty="0" err="1"/>
              <a:t>Libreria</a:t>
            </a:r>
            <a:r>
              <a:rPr lang="en-US" sz="1800" dirty="0"/>
              <a:t> </a:t>
            </a:r>
            <a:r>
              <a:rPr lang="en-US" sz="1800" dirty="0" err="1"/>
              <a:t>Editrice</a:t>
            </a:r>
            <a:r>
              <a:rPr lang="en-US" sz="1800" dirty="0"/>
              <a:t> </a:t>
            </a:r>
            <a:r>
              <a:rPr lang="en-US" sz="1800" dirty="0" err="1"/>
              <a:t>Vaticana</a:t>
            </a:r>
            <a:r>
              <a:rPr lang="en-US" sz="1800" dirty="0"/>
              <a:t> (LEV). English translation of the </a:t>
            </a:r>
            <a:r>
              <a:rPr lang="en-US" sz="1800" i="1" dirty="0"/>
              <a:t>Catechism of the</a:t>
            </a:r>
            <a:r>
              <a:rPr lang="en-US" sz="1800" dirty="0"/>
              <a:t> </a:t>
            </a:r>
            <a:r>
              <a:rPr lang="en-US" sz="1800" i="1" dirty="0"/>
              <a:t>Catholic Church: Modifications from the </a:t>
            </a:r>
            <a:r>
              <a:rPr lang="en-US" sz="1800" i="1" dirty="0" err="1"/>
              <a:t>Editio</a:t>
            </a:r>
            <a:r>
              <a:rPr lang="en-US" sz="1800" i="1" dirty="0"/>
              <a:t> Typica</a:t>
            </a:r>
            <a:r>
              <a:rPr lang="en-US" sz="1800" dirty="0"/>
              <a:t> copyright © 1997 by the United States Catholic Conference, Inc.—LEV. </a:t>
            </a:r>
          </a:p>
        </p:txBody>
      </p:sp>
    </p:spTree>
    <p:extLst>
      <p:ext uri="{BB962C8B-B14F-4D97-AF65-F5344CB8AC3E}">
        <p14:creationId xmlns:p14="http://schemas.microsoft.com/office/powerpoint/2010/main" val="36440065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4CCFFECC-8EBD-4046-94C5-DE921B113C08}"/>
              </a:ext>
            </a:extLst>
          </p:cNvPr>
          <p:cNvSpPr>
            <a:spLocks noGrp="1"/>
          </p:cNvSpPr>
          <p:nvPr>
            <p:ph type="title"/>
          </p:nvPr>
        </p:nvSpPr>
        <p:spPr>
          <a:xfrm>
            <a:off x="914400" y="838200"/>
            <a:ext cx="8229600" cy="1219200"/>
          </a:xfrm>
        </p:spPr>
        <p:txBody>
          <a:bodyPr>
            <a:normAutofit/>
          </a:bodyPr>
          <a:lstStyle/>
          <a:p>
            <a:r>
              <a:rPr lang="en-US" dirty="0"/>
              <a:t>How does Jesus’ death and Resurrection </a:t>
            </a:r>
            <a:br>
              <a:rPr lang="en-US" dirty="0"/>
            </a:br>
            <a:r>
              <a:rPr lang="en-US" dirty="0"/>
              <a:t>affect our lives? </a:t>
            </a:r>
          </a:p>
        </p:txBody>
      </p:sp>
      <p:pic>
        <p:nvPicPr>
          <p:cNvPr id="10" name="Picture 9">
            <a:extLst>
              <a:ext uri="{FF2B5EF4-FFF2-40B4-BE49-F238E27FC236}">
                <a16:creationId xmlns:a16="http://schemas.microsoft.com/office/drawing/2014/main" id="{02098BB4-8E2E-4C44-94C4-331165665AE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05000" y="2108200"/>
            <a:ext cx="5867400" cy="39116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086E043-BB8B-BB4A-B9F7-9918539901B5}"/>
              </a:ext>
            </a:extLst>
          </p:cNvPr>
          <p:cNvSpPr>
            <a:spLocks noGrp="1"/>
          </p:cNvSpPr>
          <p:nvPr>
            <p:ph type="title"/>
          </p:nvPr>
        </p:nvSpPr>
        <p:spPr/>
        <p:txBody>
          <a:bodyPr/>
          <a:lstStyle/>
          <a:p>
            <a:r>
              <a:rPr lang="en-US" dirty="0"/>
              <a:t>Article 28: The Power of Love </a:t>
            </a:r>
          </a:p>
        </p:txBody>
      </p:sp>
      <p:pic>
        <p:nvPicPr>
          <p:cNvPr id="11" name="Picture 10">
            <a:extLst>
              <a:ext uri="{FF2B5EF4-FFF2-40B4-BE49-F238E27FC236}">
                <a16:creationId xmlns:a16="http://schemas.microsoft.com/office/drawing/2014/main" id="{7EAD4881-234A-824D-ACC7-7C3B3AF44E98}"/>
              </a:ext>
            </a:extLst>
          </p:cNvPr>
          <p:cNvPicPr>
            <a:picLocks noChangeAspect="1"/>
          </p:cNvPicPr>
          <p:nvPr/>
        </p:nvPicPr>
        <p:blipFill rotWithShape="1">
          <a:blip r:embed="rId3">
            <a:extLst>
              <a:ext uri="{28A0092B-C50C-407E-A947-70E740481C1C}">
                <a14:useLocalDpi xmlns:a14="http://schemas.microsoft.com/office/drawing/2010/main" val="0"/>
              </a:ext>
            </a:extLst>
          </a:blip>
          <a:srcRect l="8985" t="26562" r="8985" b="26562"/>
          <a:stretch/>
        </p:blipFill>
        <p:spPr>
          <a:xfrm>
            <a:off x="914400" y="1790700"/>
            <a:ext cx="7645400" cy="32766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85DFC63-1B51-D345-970C-3095E14CE798}"/>
              </a:ext>
            </a:extLst>
          </p:cNvPr>
          <p:cNvSpPr>
            <a:spLocks noGrp="1"/>
          </p:cNvSpPr>
          <p:nvPr>
            <p:ph type="title"/>
          </p:nvPr>
        </p:nvSpPr>
        <p:spPr>
          <a:xfrm>
            <a:off x="1447800" y="914400"/>
            <a:ext cx="5562600" cy="609600"/>
          </a:xfrm>
        </p:spPr>
        <p:txBody>
          <a:bodyPr/>
          <a:lstStyle/>
          <a:p>
            <a:r>
              <a:rPr lang="en-US" dirty="0"/>
              <a:t>Jesus’ Use of Power </a:t>
            </a:r>
          </a:p>
        </p:txBody>
      </p:sp>
      <p:pic>
        <p:nvPicPr>
          <p:cNvPr id="11" name="Picture 10">
            <a:extLst>
              <a:ext uri="{FF2B5EF4-FFF2-40B4-BE49-F238E27FC236}">
                <a16:creationId xmlns:a16="http://schemas.microsoft.com/office/drawing/2014/main" id="{C3C9ED77-A30E-774A-BEF4-8586EB9F82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1676401"/>
            <a:ext cx="6904995" cy="4191000"/>
          </a:xfrm>
          <a:prstGeom prst="rect">
            <a:avLst/>
          </a:prstGeom>
        </p:spPr>
      </p:pic>
    </p:spTree>
    <p:extLst>
      <p:ext uri="{BB962C8B-B14F-4D97-AF65-F5344CB8AC3E}">
        <p14:creationId xmlns:p14="http://schemas.microsoft.com/office/powerpoint/2010/main" val="2340737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93DA2F-64D6-724D-BBDE-EE7C437BF540}"/>
              </a:ext>
            </a:extLst>
          </p:cNvPr>
          <p:cNvSpPr>
            <a:spLocks noGrp="1"/>
          </p:cNvSpPr>
          <p:nvPr>
            <p:ph type="title"/>
          </p:nvPr>
        </p:nvSpPr>
        <p:spPr>
          <a:xfrm>
            <a:off x="949842" y="914400"/>
            <a:ext cx="8229600" cy="533400"/>
          </a:xfrm>
        </p:spPr>
        <p:txBody>
          <a:bodyPr/>
          <a:lstStyle/>
          <a:p>
            <a:r>
              <a:rPr lang="en-US" dirty="0"/>
              <a:t>The Paradox of the Cross </a:t>
            </a:r>
          </a:p>
        </p:txBody>
      </p:sp>
      <p:sp>
        <p:nvSpPr>
          <p:cNvPr id="7" name="Content Placeholder 6">
            <a:extLst>
              <a:ext uri="{FF2B5EF4-FFF2-40B4-BE49-F238E27FC236}">
                <a16:creationId xmlns:a16="http://schemas.microsoft.com/office/drawing/2014/main" id="{BFC3A8B9-5B4C-BA48-8B14-AFAC838F88D1}"/>
              </a:ext>
            </a:extLst>
          </p:cNvPr>
          <p:cNvSpPr>
            <a:spLocks noGrp="1"/>
          </p:cNvSpPr>
          <p:nvPr>
            <p:ph idx="1"/>
          </p:nvPr>
        </p:nvSpPr>
        <p:spPr>
          <a:xfrm>
            <a:off x="949842" y="1524000"/>
            <a:ext cx="7239000" cy="4373563"/>
          </a:xfrm>
        </p:spPr>
        <p:txBody>
          <a:bodyPr>
            <a:normAutofit fontScale="92500" lnSpcReduction="10000"/>
          </a:bodyPr>
          <a:lstStyle/>
          <a:p>
            <a:pPr marL="0" indent="0">
              <a:buNone/>
            </a:pPr>
            <a:r>
              <a:rPr lang="en-US" dirty="0"/>
              <a:t>A paradox is a statement that is seemingly contradictory or opposed to common sense, and yet is perhaps true. The paradox of the cross is that death can bring new life!</a:t>
            </a:r>
          </a:p>
          <a:p>
            <a:pPr lvl="0"/>
            <a:r>
              <a:rPr lang="en-US" dirty="0"/>
              <a:t>It seems illogical to have faith in an </a:t>
            </a:r>
            <a:br>
              <a:rPr lang="en-US" dirty="0"/>
            </a:br>
            <a:r>
              <a:rPr lang="en-US" dirty="0"/>
              <a:t>all-powerful God who was beaten, </a:t>
            </a:r>
            <a:br>
              <a:rPr lang="en-US" dirty="0"/>
            </a:br>
            <a:r>
              <a:rPr lang="en-US" dirty="0"/>
              <a:t>nailed to a cross, and died.</a:t>
            </a:r>
          </a:p>
          <a:p>
            <a:pPr lvl="0"/>
            <a:r>
              <a:rPr lang="en-US" dirty="0"/>
              <a:t>Saint Paul recognized this paradox </a:t>
            </a:r>
            <a:br>
              <a:rPr lang="en-US" dirty="0"/>
            </a:br>
            <a:r>
              <a:rPr lang="en-US" dirty="0"/>
              <a:t>in 1 Corinthians:</a:t>
            </a:r>
          </a:p>
          <a:p>
            <a:pPr marL="627063" lvl="1">
              <a:buSzPct val="85000"/>
              <a:buFont typeface="Courier New" panose="02070309020205020404" pitchFamily="49" charset="0"/>
              <a:buChar char="o"/>
            </a:pPr>
            <a:r>
              <a:rPr lang="en-US" dirty="0"/>
              <a:t>For the Jews, the crucified Christ </a:t>
            </a:r>
            <a:br>
              <a:rPr lang="en-US" dirty="0"/>
            </a:br>
            <a:r>
              <a:rPr lang="en-US" dirty="0"/>
              <a:t>is a “stumbling block.”</a:t>
            </a:r>
          </a:p>
          <a:p>
            <a:pPr marL="627063" indent="-287338">
              <a:buFont typeface="Courier New" panose="02070309020205020404" pitchFamily="49" charset="0"/>
              <a:buChar char="o"/>
            </a:pPr>
            <a:r>
              <a:rPr lang="en-US" dirty="0"/>
              <a:t>For the Gentiles, the crucified Christ </a:t>
            </a:r>
            <a:br>
              <a:rPr lang="en-US" dirty="0"/>
            </a:br>
            <a:r>
              <a:rPr lang="en-US" dirty="0"/>
              <a:t>is “foolishness.” </a:t>
            </a:r>
          </a:p>
        </p:txBody>
      </p:sp>
      <p:pic>
        <p:nvPicPr>
          <p:cNvPr id="9" name="Picture 8">
            <a:extLst>
              <a:ext uri="{FF2B5EF4-FFF2-40B4-BE49-F238E27FC236}">
                <a16:creationId xmlns:a16="http://schemas.microsoft.com/office/drawing/2014/main" id="{33E5F17B-55E4-3F40-AA51-7B9A6BBC10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72200" y="2680024"/>
            <a:ext cx="2576513" cy="3644576"/>
          </a:xfrm>
          <a:prstGeom prst="rect">
            <a:avLst/>
          </a:prstGeom>
        </p:spPr>
      </p:pic>
    </p:spTree>
    <p:extLst>
      <p:ext uri="{BB962C8B-B14F-4D97-AF65-F5344CB8AC3E}">
        <p14:creationId xmlns:p14="http://schemas.microsoft.com/office/powerpoint/2010/main" val="19891646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7D73A37-CF13-7045-90EF-6A2E7EA79379}"/>
              </a:ext>
            </a:extLst>
          </p:cNvPr>
          <p:cNvSpPr>
            <a:spLocks noGrp="1"/>
          </p:cNvSpPr>
          <p:nvPr>
            <p:ph type="title"/>
          </p:nvPr>
        </p:nvSpPr>
        <p:spPr>
          <a:xfrm>
            <a:off x="914400" y="762000"/>
            <a:ext cx="8229600" cy="533400"/>
          </a:xfrm>
        </p:spPr>
        <p:txBody>
          <a:bodyPr/>
          <a:lstStyle/>
          <a:p>
            <a:r>
              <a:rPr lang="en-US" dirty="0"/>
              <a:t>The Power of Loving Sacrifice </a:t>
            </a:r>
          </a:p>
        </p:txBody>
      </p:sp>
      <p:sp>
        <p:nvSpPr>
          <p:cNvPr id="9" name="Content Placeholder 8">
            <a:extLst>
              <a:ext uri="{FF2B5EF4-FFF2-40B4-BE49-F238E27FC236}">
                <a16:creationId xmlns:a16="http://schemas.microsoft.com/office/drawing/2014/main" id="{DC507787-C7DC-5247-B304-79B20AEAA80C}"/>
              </a:ext>
            </a:extLst>
          </p:cNvPr>
          <p:cNvSpPr>
            <a:spLocks noGrp="1"/>
          </p:cNvSpPr>
          <p:nvPr>
            <p:ph idx="1"/>
          </p:nvPr>
        </p:nvSpPr>
        <p:spPr>
          <a:xfrm>
            <a:off x="914400" y="1371600"/>
            <a:ext cx="7315200" cy="4724400"/>
          </a:xfrm>
        </p:spPr>
        <p:txBody>
          <a:bodyPr>
            <a:noAutofit/>
          </a:bodyPr>
          <a:lstStyle/>
          <a:p>
            <a:pPr marL="0" indent="0">
              <a:buNone/>
            </a:pPr>
            <a:r>
              <a:rPr lang="en-US" sz="2000" dirty="0"/>
              <a:t>Loving self-sacrifice seems like weakness to many, but Jesus’ sacrifice was true strength, only appearing as weakness.</a:t>
            </a:r>
          </a:p>
          <a:p>
            <a:pPr lvl="0"/>
            <a:r>
              <a:rPr lang="en-US" sz="2000" dirty="0"/>
              <a:t>The way of the world values fame, fortune, and power.</a:t>
            </a:r>
          </a:p>
          <a:p>
            <a:pPr marL="627063" lvl="1">
              <a:buSzPct val="85000"/>
              <a:buFont typeface="Courier New" panose="02070309020205020404" pitchFamily="49" charset="0"/>
              <a:buChar char="o"/>
            </a:pPr>
            <a:r>
              <a:rPr lang="en-US" sz="2000" dirty="0"/>
              <a:t>The world focuses on self-centered use of power </a:t>
            </a:r>
            <a:br>
              <a:rPr lang="en-US" sz="2000" dirty="0"/>
            </a:br>
            <a:r>
              <a:rPr lang="en-US" sz="2000" dirty="0"/>
              <a:t>(to gain more).</a:t>
            </a:r>
          </a:p>
          <a:p>
            <a:pPr marL="627063" lvl="1">
              <a:buSzPct val="85000"/>
              <a:buFont typeface="Courier New" panose="02070309020205020404" pitchFamily="49" charset="0"/>
              <a:buChar char="o"/>
            </a:pPr>
            <a:r>
              <a:rPr lang="en-US" sz="2000" dirty="0"/>
              <a:t>The loss of power is defeat.</a:t>
            </a:r>
          </a:p>
          <a:p>
            <a:pPr lvl="0"/>
            <a:r>
              <a:rPr lang="en-US" sz="2000" dirty="0"/>
              <a:t>The way of the cross values </a:t>
            </a:r>
            <a:br>
              <a:rPr lang="en-US" sz="2000" dirty="0"/>
            </a:br>
            <a:r>
              <a:rPr lang="en-US" sz="2000" dirty="0"/>
              <a:t>every person’s dignity.</a:t>
            </a:r>
          </a:p>
          <a:p>
            <a:pPr marL="627063" lvl="1">
              <a:buSzPct val="85000"/>
              <a:buFont typeface="Courier New" panose="02070309020205020404" pitchFamily="49" charset="0"/>
              <a:buChar char="o"/>
            </a:pPr>
            <a:r>
              <a:rPr lang="en-US" sz="2000" dirty="0"/>
              <a:t>True love shows itself in </a:t>
            </a:r>
            <a:br>
              <a:rPr lang="en-US" sz="2000" dirty="0"/>
            </a:br>
            <a:r>
              <a:rPr lang="en-US" sz="2000" dirty="0"/>
              <a:t>loving sacrifice.</a:t>
            </a:r>
          </a:p>
          <a:p>
            <a:pPr marL="627063" lvl="1">
              <a:buSzPct val="85000"/>
              <a:buFont typeface="Courier New" panose="02070309020205020404" pitchFamily="49" charset="0"/>
              <a:buChar char="o"/>
            </a:pPr>
            <a:r>
              <a:rPr lang="en-US" sz="2000" dirty="0"/>
              <a:t>Death is not defeat, but a </a:t>
            </a:r>
            <a:br>
              <a:rPr lang="en-US" sz="2000" dirty="0"/>
            </a:br>
            <a:r>
              <a:rPr lang="en-US" sz="2000" dirty="0"/>
              <a:t>generous use of power.</a:t>
            </a:r>
          </a:p>
          <a:p>
            <a:pPr marL="627063" lvl="1">
              <a:buSzPct val="85000"/>
              <a:buFont typeface="Courier New" panose="02070309020205020404" pitchFamily="49" charset="0"/>
              <a:buChar char="o"/>
            </a:pPr>
            <a:r>
              <a:rPr lang="en-US" sz="2000" dirty="0"/>
              <a:t>The ultimate example of generous use of power is </a:t>
            </a:r>
            <a:br>
              <a:rPr lang="en-US" sz="2000" dirty="0"/>
            </a:br>
            <a:r>
              <a:rPr lang="en-US" sz="2000" dirty="0"/>
              <a:t>Christ’s loving sacrifice on the cross for our salvation.</a:t>
            </a:r>
          </a:p>
          <a:p>
            <a:endParaRPr lang="en-US" sz="2000" dirty="0"/>
          </a:p>
        </p:txBody>
      </p:sp>
      <p:pic>
        <p:nvPicPr>
          <p:cNvPr id="11" name="Picture 10">
            <a:extLst>
              <a:ext uri="{FF2B5EF4-FFF2-40B4-BE49-F238E27FC236}">
                <a16:creationId xmlns:a16="http://schemas.microsoft.com/office/drawing/2014/main" id="{D3BB078D-8406-B845-B2DA-E2BBBF829A6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48693" y="2895600"/>
            <a:ext cx="3273836" cy="245686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BD24D10-F78B-8649-9C06-2F4D94CAB1CE}"/>
              </a:ext>
            </a:extLst>
          </p:cNvPr>
          <p:cNvSpPr>
            <a:spLocks noGrp="1"/>
          </p:cNvSpPr>
          <p:nvPr>
            <p:ph type="title"/>
          </p:nvPr>
        </p:nvSpPr>
        <p:spPr>
          <a:xfrm>
            <a:off x="844403" y="914400"/>
            <a:ext cx="8229600" cy="533400"/>
          </a:xfrm>
        </p:spPr>
        <p:txBody>
          <a:bodyPr/>
          <a:lstStyle/>
          <a:p>
            <a:r>
              <a:rPr lang="en-US" dirty="0"/>
              <a:t>Raised for Our Justification </a:t>
            </a:r>
          </a:p>
        </p:txBody>
      </p:sp>
      <p:sp>
        <p:nvSpPr>
          <p:cNvPr id="9" name="Content Placeholder 8">
            <a:extLst>
              <a:ext uri="{FF2B5EF4-FFF2-40B4-BE49-F238E27FC236}">
                <a16:creationId xmlns:a16="http://schemas.microsoft.com/office/drawing/2014/main" id="{9BCB5C3D-B0BA-2E48-9AA6-245FA3982181}"/>
              </a:ext>
            </a:extLst>
          </p:cNvPr>
          <p:cNvSpPr>
            <a:spLocks noGrp="1"/>
          </p:cNvSpPr>
          <p:nvPr>
            <p:ph idx="1"/>
          </p:nvPr>
        </p:nvSpPr>
        <p:spPr>
          <a:xfrm>
            <a:off x="3962400" y="1600200"/>
            <a:ext cx="4953000" cy="4800600"/>
          </a:xfrm>
        </p:spPr>
        <p:txBody>
          <a:bodyPr>
            <a:normAutofit/>
          </a:bodyPr>
          <a:lstStyle/>
          <a:p>
            <a:pPr marL="0" indent="0">
              <a:buNone/>
            </a:pPr>
            <a:r>
              <a:rPr lang="en-US" dirty="0"/>
              <a:t>Justification is the removal of sin and the gift of God’s sanctifying grace to renew holiness.</a:t>
            </a:r>
          </a:p>
          <a:p>
            <a:pPr lvl="0"/>
            <a:r>
              <a:rPr lang="en-US" dirty="0"/>
              <a:t>Justification was accomplished mainly through Christ’s Passion, death, and Resurrection = the Paschal Mystery.</a:t>
            </a:r>
          </a:p>
          <a:p>
            <a:pPr lvl="0"/>
            <a:r>
              <a:rPr lang="en-US" dirty="0"/>
              <a:t>We have to accept this grace and participate in our </a:t>
            </a:r>
            <a:br>
              <a:rPr lang="en-US" dirty="0"/>
            </a:br>
            <a:r>
              <a:rPr lang="en-US" dirty="0"/>
              <a:t>salvation.</a:t>
            </a:r>
          </a:p>
          <a:p>
            <a:endParaRPr lang="en-US" dirty="0"/>
          </a:p>
        </p:txBody>
      </p:sp>
      <p:pic>
        <p:nvPicPr>
          <p:cNvPr id="12" name="Picture 11">
            <a:extLst>
              <a:ext uri="{FF2B5EF4-FFF2-40B4-BE49-F238E27FC236}">
                <a16:creationId xmlns:a16="http://schemas.microsoft.com/office/drawing/2014/main" id="{C7E864FE-4860-1840-9A32-CFEBB7A2C33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652" r="19126"/>
          <a:stretch/>
        </p:blipFill>
        <p:spPr>
          <a:xfrm>
            <a:off x="1" y="1600200"/>
            <a:ext cx="3733799" cy="3657600"/>
          </a:xfrm>
          <a:prstGeom prst="rect">
            <a:avLst/>
          </a:prstGeom>
        </p:spPr>
      </p:pic>
    </p:spTree>
    <p:extLst>
      <p:ext uri="{BB962C8B-B14F-4D97-AF65-F5344CB8AC3E}">
        <p14:creationId xmlns:p14="http://schemas.microsoft.com/office/powerpoint/2010/main" val="9088223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95304D9-2FB9-E746-BAE1-4CA019C244AD}"/>
              </a:ext>
            </a:extLst>
          </p:cNvPr>
          <p:cNvSpPr>
            <a:spLocks noGrp="1"/>
          </p:cNvSpPr>
          <p:nvPr>
            <p:ph type="title"/>
          </p:nvPr>
        </p:nvSpPr>
        <p:spPr>
          <a:xfrm>
            <a:off x="1143000" y="914400"/>
            <a:ext cx="8229600" cy="533400"/>
          </a:xfrm>
        </p:spPr>
        <p:txBody>
          <a:bodyPr/>
          <a:lstStyle/>
          <a:p>
            <a:r>
              <a:rPr lang="en-US" dirty="0"/>
              <a:t>How to Participate in Salvation </a:t>
            </a:r>
          </a:p>
        </p:txBody>
      </p:sp>
      <p:sp>
        <p:nvSpPr>
          <p:cNvPr id="9" name="Content Placeholder 8">
            <a:extLst>
              <a:ext uri="{FF2B5EF4-FFF2-40B4-BE49-F238E27FC236}">
                <a16:creationId xmlns:a16="http://schemas.microsoft.com/office/drawing/2014/main" id="{A312FCB2-7C21-7F45-85FE-264EA6E53C28}"/>
              </a:ext>
            </a:extLst>
          </p:cNvPr>
          <p:cNvSpPr>
            <a:spLocks noGrp="1"/>
          </p:cNvSpPr>
          <p:nvPr>
            <p:ph idx="1"/>
          </p:nvPr>
        </p:nvSpPr>
        <p:spPr>
          <a:xfrm>
            <a:off x="1143000" y="1524000"/>
            <a:ext cx="7543800" cy="4800600"/>
          </a:xfrm>
        </p:spPr>
        <p:txBody>
          <a:bodyPr>
            <a:normAutofit fontScale="92500" lnSpcReduction="10000"/>
          </a:bodyPr>
          <a:lstStyle/>
          <a:p>
            <a:pPr marL="339725" indent="-339725">
              <a:buFont typeface="+mj-lt"/>
              <a:buAutoNum type="arabicPeriod"/>
            </a:pPr>
            <a:r>
              <a:rPr lang="en-US" dirty="0"/>
              <a:t>Practice the virtues—habitually </a:t>
            </a:r>
            <a:br>
              <a:rPr lang="en-US" dirty="0"/>
            </a:br>
            <a:r>
              <a:rPr lang="en-US" dirty="0"/>
              <a:t>decide to do good.</a:t>
            </a:r>
          </a:p>
          <a:p>
            <a:pPr marL="627063" lvl="1">
              <a:buFont typeface="Arial" panose="020B0604020202020204" pitchFamily="34" charset="0"/>
              <a:buChar char="•"/>
            </a:pPr>
            <a:r>
              <a:rPr lang="en-US" dirty="0"/>
              <a:t>Cardinal Virtues: prudence, </a:t>
            </a:r>
            <a:br>
              <a:rPr lang="en-US" dirty="0"/>
            </a:br>
            <a:r>
              <a:rPr lang="en-US" dirty="0"/>
              <a:t>justice, fortitude, temperance</a:t>
            </a:r>
          </a:p>
          <a:p>
            <a:pPr marL="627063" lvl="1">
              <a:buFont typeface="Arial" panose="020B0604020202020204" pitchFamily="34" charset="0"/>
              <a:buChar char="•"/>
            </a:pPr>
            <a:r>
              <a:rPr lang="en-US" dirty="0"/>
              <a:t>Theological Virtues: faith, </a:t>
            </a:r>
            <a:br>
              <a:rPr lang="en-US" dirty="0"/>
            </a:br>
            <a:r>
              <a:rPr lang="en-US" dirty="0"/>
              <a:t>hope, love</a:t>
            </a:r>
          </a:p>
          <a:p>
            <a:pPr marL="0" indent="0">
              <a:buNone/>
            </a:pPr>
            <a:r>
              <a:rPr lang="en-US" dirty="0"/>
              <a:t>2. Be transformed by grace.</a:t>
            </a:r>
          </a:p>
          <a:p>
            <a:pPr marL="627063" lvl="1">
              <a:buFont typeface="Arial" panose="020B0604020202020204" pitchFamily="34" charset="0"/>
              <a:buChar char="•"/>
            </a:pPr>
            <a:r>
              <a:rPr lang="en-US" dirty="0"/>
              <a:t>The grace offered to us in Baptism (and other </a:t>
            </a:r>
            <a:br>
              <a:rPr lang="en-US" dirty="0"/>
            </a:br>
            <a:r>
              <a:rPr lang="en-US" dirty="0"/>
              <a:t>sacraments) empowers us to leave our old self, trapped by sin, behind and allow the rising of new life.</a:t>
            </a:r>
          </a:p>
          <a:p>
            <a:pPr marL="0" indent="0">
              <a:buNone/>
            </a:pPr>
            <a:r>
              <a:rPr lang="en-US" dirty="0"/>
              <a:t>3. Practice self-emptying.</a:t>
            </a:r>
          </a:p>
          <a:p>
            <a:pPr marL="627063" lvl="1">
              <a:buFont typeface="Arial" panose="020B0604020202020204" pitchFamily="34" charset="0"/>
              <a:buChar char="•"/>
            </a:pPr>
            <a:r>
              <a:rPr lang="en-US" dirty="0"/>
              <a:t>Let go of loss and painful experiences; don’t try </a:t>
            </a:r>
            <a:br>
              <a:rPr lang="en-US" dirty="0"/>
            </a:br>
            <a:r>
              <a:rPr lang="en-US" dirty="0"/>
              <a:t>to hang on to what was lost.</a:t>
            </a:r>
          </a:p>
          <a:p>
            <a:pPr marL="627063" lvl="1">
              <a:buFont typeface="Arial" panose="020B0604020202020204" pitchFamily="34" charset="0"/>
              <a:buChar char="•"/>
            </a:pPr>
            <a:r>
              <a:rPr lang="en-US" dirty="0"/>
              <a:t>Follow the example of Christ’s selflessness.</a:t>
            </a:r>
          </a:p>
          <a:p>
            <a:pPr marL="0" indent="0">
              <a:buNone/>
            </a:pPr>
            <a:endParaRPr lang="en-US" dirty="0"/>
          </a:p>
        </p:txBody>
      </p:sp>
      <p:pic>
        <p:nvPicPr>
          <p:cNvPr id="11" name="Picture 10">
            <a:extLst>
              <a:ext uri="{FF2B5EF4-FFF2-40B4-BE49-F238E27FC236}">
                <a16:creationId xmlns:a16="http://schemas.microsoft.com/office/drawing/2014/main" id="{977DFA74-1320-2040-9D56-96ADEEC49A3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791" b="7692"/>
          <a:stretch/>
        </p:blipFill>
        <p:spPr>
          <a:xfrm>
            <a:off x="6705600" y="755301"/>
            <a:ext cx="2438400" cy="3054699"/>
          </a:xfrm>
          <a:prstGeom prst="rect">
            <a:avLst/>
          </a:prstGeom>
        </p:spPr>
      </p:pic>
    </p:spTree>
    <p:extLst>
      <p:ext uri="{BB962C8B-B14F-4D97-AF65-F5344CB8AC3E}">
        <p14:creationId xmlns:p14="http://schemas.microsoft.com/office/powerpoint/2010/main" val="25204988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3678B-C943-4B48-BD14-1145D0E4B317}"/>
              </a:ext>
            </a:extLst>
          </p:cNvPr>
          <p:cNvSpPr>
            <a:spLocks noGrp="1"/>
          </p:cNvSpPr>
          <p:nvPr>
            <p:ph type="title"/>
          </p:nvPr>
        </p:nvSpPr>
        <p:spPr/>
        <p:txBody>
          <a:bodyPr/>
          <a:lstStyle/>
          <a:p>
            <a:r>
              <a:rPr lang="en-US" dirty="0"/>
              <a:t>Body and Soul </a:t>
            </a:r>
          </a:p>
        </p:txBody>
      </p:sp>
      <p:sp>
        <p:nvSpPr>
          <p:cNvPr id="3" name="Content Placeholder 2">
            <a:extLst>
              <a:ext uri="{FF2B5EF4-FFF2-40B4-BE49-F238E27FC236}">
                <a16:creationId xmlns:a16="http://schemas.microsoft.com/office/drawing/2014/main" id="{691AB7A2-75F3-364D-B78D-9D2E6744C8E2}"/>
              </a:ext>
            </a:extLst>
          </p:cNvPr>
          <p:cNvSpPr>
            <a:spLocks noGrp="1"/>
          </p:cNvSpPr>
          <p:nvPr>
            <p:ph idx="1"/>
          </p:nvPr>
        </p:nvSpPr>
        <p:spPr>
          <a:xfrm>
            <a:off x="3886200" y="1676400"/>
            <a:ext cx="4648200" cy="4373563"/>
          </a:xfrm>
        </p:spPr>
        <p:txBody>
          <a:bodyPr>
            <a:normAutofit lnSpcReduction="10000"/>
          </a:bodyPr>
          <a:lstStyle/>
          <a:p>
            <a:pPr marL="0" indent="0">
              <a:buNone/>
            </a:pPr>
            <a:r>
              <a:rPr lang="en-US" dirty="0"/>
              <a:t>Human beings are a union of body and soul—physical matter and spirit.</a:t>
            </a:r>
          </a:p>
          <a:p>
            <a:pPr lvl="0"/>
            <a:r>
              <a:rPr lang="en-US" dirty="0"/>
              <a:t>The soul is what gives life to the body, but these “are not two natures united, but rather their union forms a single nature” </a:t>
            </a:r>
            <a:r>
              <a:rPr lang="en-US" sz="2000" dirty="0"/>
              <a:t>(</a:t>
            </a:r>
            <a:r>
              <a:rPr lang="en-US" sz="2000" i="1" dirty="0"/>
              <a:t>CCC,</a:t>
            </a:r>
            <a:r>
              <a:rPr lang="en-US" sz="2000" dirty="0"/>
              <a:t> number 365).</a:t>
            </a:r>
          </a:p>
          <a:p>
            <a:pPr marL="627063" lvl="1">
              <a:buSzPct val="85000"/>
              <a:buFont typeface="Courier New" panose="02070309020205020404" pitchFamily="49" charset="0"/>
              <a:buChar char="o"/>
            </a:pPr>
            <a:r>
              <a:rPr lang="en-US" dirty="0"/>
              <a:t>The body is not an enclosure for the soul.</a:t>
            </a:r>
          </a:p>
          <a:p>
            <a:pPr marL="627063" lvl="1">
              <a:buSzPct val="85000"/>
              <a:buFont typeface="Courier New" panose="02070309020205020404" pitchFamily="49" charset="0"/>
              <a:buChar char="o"/>
            </a:pPr>
            <a:r>
              <a:rPr lang="en-US" dirty="0"/>
              <a:t> Body and soul together make us who we are.</a:t>
            </a:r>
          </a:p>
          <a:p>
            <a:endParaRPr lang="en-US" dirty="0"/>
          </a:p>
        </p:txBody>
      </p:sp>
      <p:pic>
        <p:nvPicPr>
          <p:cNvPr id="7" name="Picture 6">
            <a:extLst>
              <a:ext uri="{FF2B5EF4-FFF2-40B4-BE49-F238E27FC236}">
                <a16:creationId xmlns:a16="http://schemas.microsoft.com/office/drawing/2014/main" id="{F484D553-7BF1-5743-B3DB-7D235CDC7AE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6800" y="1781041"/>
            <a:ext cx="2609147" cy="3476759"/>
          </a:xfrm>
          <a:prstGeom prst="rect">
            <a:avLst/>
          </a:prstGeom>
        </p:spPr>
      </p:pic>
    </p:spTree>
    <p:extLst>
      <p:ext uri="{BB962C8B-B14F-4D97-AF65-F5344CB8AC3E}">
        <p14:creationId xmlns:p14="http://schemas.microsoft.com/office/powerpoint/2010/main" val="2923253555"/>
      </p:ext>
    </p:extLst>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LIC Presentation template</Template>
  <TotalTime>956</TotalTime>
  <Words>1256</Words>
  <Application>Microsoft Office PowerPoint</Application>
  <PresentationFormat>On-screen Show (4:3)</PresentationFormat>
  <Paragraphs>121</Paragraphs>
  <Slides>16</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Courier New</vt:lpstr>
      <vt:lpstr>LIC Presentation template</vt:lpstr>
      <vt:lpstr>Redeemed by God</vt:lpstr>
      <vt:lpstr>How does Jesus’ death and Resurrection  affect our lives? </vt:lpstr>
      <vt:lpstr>Article 28: The Power of Love </vt:lpstr>
      <vt:lpstr>Jesus’ Use of Power </vt:lpstr>
      <vt:lpstr>The Paradox of the Cross </vt:lpstr>
      <vt:lpstr>The Power of Loving Sacrifice </vt:lpstr>
      <vt:lpstr>Raised for Our Justification </vt:lpstr>
      <vt:lpstr>How to Participate in Salvation </vt:lpstr>
      <vt:lpstr>Body and Soul </vt:lpstr>
      <vt:lpstr>Resurrection of the Dead </vt:lpstr>
      <vt:lpstr>Jewish Difficulties with the Resurrection of the Body </vt:lpstr>
      <vt:lpstr>Gentile Difficulties with the Resurrection of the Body </vt:lpstr>
      <vt:lpstr>Saint Paul’s Case for the Resurrection of the Body </vt:lpstr>
      <vt:lpstr>Saint Paul Clarifies the Resurrection of the Body </vt:lpstr>
      <vt:lpstr>Jesus Prays for Unity </vt:lpstr>
      <vt:lpstr>Acknowledgment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Becky Gochanour</cp:lastModifiedBy>
  <cp:revision>116</cp:revision>
  <dcterms:created xsi:type="dcterms:W3CDTF">2011-01-10T17:35:40Z</dcterms:created>
  <dcterms:modified xsi:type="dcterms:W3CDTF">2019-12-09T17:01:37Z</dcterms:modified>
</cp:coreProperties>
</file>